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63" r:id="rId4"/>
    <p:sldId id="264" r:id="rId5"/>
    <p:sldId id="265" r:id="rId6"/>
    <p:sldId id="266" r:id="rId7"/>
    <p:sldId id="267" r:id="rId8"/>
    <p:sldId id="261" r:id="rId9"/>
    <p:sldId id="257" r:id="rId10"/>
    <p:sldId id="258" r:id="rId11"/>
    <p:sldId id="259" r:id="rId12"/>
    <p:sldId id="260"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156750A9-FD9D-476B-852A-432FEC66C952}" type="datetimeFigureOut">
              <a:rPr lang="en-US" smtClean="0"/>
              <a:t>1/15/2013</a:t>
            </a:fld>
            <a:endParaRPr lang="en-US" dirty="0"/>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dirty="0"/>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660E6A1C-DD9D-4400-B5EC-BEC9ABE4726C}"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6750A9-FD9D-476B-852A-432FEC66C952}" type="datetimeFigureOut">
              <a:rPr lang="en-US" smtClean="0"/>
              <a:t>1/15/2013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0E6A1C-DD9D-4400-B5EC-BEC9ABE4726C}"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56750A9-FD9D-476B-852A-432FEC66C952}" type="datetimeFigureOut">
              <a:rPr lang="en-US" smtClean="0"/>
              <a:t>1/15/2013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60E6A1C-DD9D-4400-B5EC-BEC9ABE4726C}"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156750A9-FD9D-476B-852A-432FEC66C952}" type="datetimeFigureOut">
              <a:rPr lang="en-US" smtClean="0"/>
              <a:t>1/15/2013</a:t>
            </a:fld>
            <a:endParaRPr lang="en-US" dirty="0"/>
          </a:p>
        </p:txBody>
      </p:sp>
      <p:sp>
        <p:nvSpPr>
          <p:cNvPr id="5" name="Footer Placeholder 4"/>
          <p:cNvSpPr>
            <a:spLocks noGrp="1"/>
          </p:cNvSpPr>
          <p:nvPr>
            <p:ph type="ftr" sz="quarter" idx="11"/>
          </p:nvPr>
        </p:nvSpPr>
        <p:spPr>
          <a:xfrm>
            <a:off x="457200" y="6480969"/>
            <a:ext cx="4260056" cy="300831"/>
          </a:xfrm>
        </p:spPr>
        <p:txBody>
          <a:bodyPr/>
          <a:lstStyle/>
          <a:p>
            <a:endParaRPr lang="en-US" dirty="0"/>
          </a:p>
        </p:txBody>
      </p:sp>
      <p:sp>
        <p:nvSpPr>
          <p:cNvPr id="6" name="Slide Number Placeholder 5"/>
          <p:cNvSpPr>
            <a:spLocks noGrp="1"/>
          </p:cNvSpPr>
          <p:nvPr>
            <p:ph type="sldNum" sz="quarter" idx="12"/>
          </p:nvPr>
        </p:nvSpPr>
        <p:spPr/>
        <p:txBody>
          <a:bodyPr/>
          <a:lstStyle/>
          <a:p>
            <a:fld id="{660E6A1C-DD9D-4400-B5EC-BEC9ABE4726C}"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dirty="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Date Placeholder 3"/>
          <p:cNvSpPr>
            <a:spLocks noGrp="1"/>
          </p:cNvSpPr>
          <p:nvPr>
            <p:ph type="dt" sz="half" idx="10"/>
          </p:nvPr>
        </p:nvSpPr>
        <p:spPr>
          <a:xfrm>
            <a:off x="6955632" y="6477000"/>
            <a:ext cx="2133600" cy="304800"/>
          </a:xfrm>
        </p:spPr>
        <p:txBody>
          <a:bodyPr/>
          <a:lstStyle/>
          <a:p>
            <a:fld id="{156750A9-FD9D-476B-852A-432FEC66C952}" type="datetimeFigureOut">
              <a:rPr lang="en-US" smtClean="0"/>
              <a:t>1/15/2013</a:t>
            </a:fld>
            <a:endParaRPr lang="en-US" dirty="0"/>
          </a:p>
        </p:txBody>
      </p:sp>
      <p:sp>
        <p:nvSpPr>
          <p:cNvPr id="5" name="Footer Placeholder 4"/>
          <p:cNvSpPr>
            <a:spLocks noGrp="1"/>
          </p:cNvSpPr>
          <p:nvPr>
            <p:ph type="ftr" sz="quarter" idx="11"/>
          </p:nvPr>
        </p:nvSpPr>
        <p:spPr>
          <a:xfrm>
            <a:off x="2619376" y="6480969"/>
            <a:ext cx="4260056" cy="300831"/>
          </a:xfrm>
        </p:spPr>
        <p:txBody>
          <a:bodyPr/>
          <a:lstStyle/>
          <a:p>
            <a:endParaRPr lang="en-US" dirty="0"/>
          </a:p>
        </p:txBody>
      </p:sp>
      <p:sp>
        <p:nvSpPr>
          <p:cNvPr id="6" name="Slide Number Placeholder 5"/>
          <p:cNvSpPr>
            <a:spLocks noGrp="1"/>
          </p:cNvSpPr>
          <p:nvPr>
            <p:ph type="sldNum" sz="quarter" idx="12"/>
          </p:nvPr>
        </p:nvSpPr>
        <p:spPr>
          <a:xfrm>
            <a:off x="8451056" y="809624"/>
            <a:ext cx="502920" cy="300831"/>
          </a:xfrm>
        </p:spPr>
        <p:txBody>
          <a:bodyPr/>
          <a:lstStyle/>
          <a:p>
            <a:fld id="{660E6A1C-DD9D-4400-B5EC-BEC9ABE4726C}" type="slidenum">
              <a:rPr lang="en-US" smtClean="0"/>
              <a:t>‹#›</a:t>
            </a:fld>
            <a:endParaRPr lang="en-US" dirty="0"/>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156750A9-FD9D-476B-852A-432FEC66C952}" type="datetimeFigureOut">
              <a:rPr lang="en-US" smtClean="0"/>
              <a:t>1/15/2013</a:t>
            </a:fld>
            <a:endParaRPr lang="en-US" dirty="0"/>
          </a:p>
        </p:txBody>
      </p:sp>
      <p:sp>
        <p:nvSpPr>
          <p:cNvPr id="6" name="Footer Placeholder 5"/>
          <p:cNvSpPr>
            <a:spLocks noGrp="1"/>
          </p:cNvSpPr>
          <p:nvPr>
            <p:ph type="ftr" sz="quarter" idx="11"/>
          </p:nvPr>
        </p:nvSpPr>
        <p:spPr>
          <a:xfrm>
            <a:off x="457200" y="6480969"/>
            <a:ext cx="4260056" cy="301752"/>
          </a:xfrm>
        </p:spPr>
        <p:txBody>
          <a:bodyPr/>
          <a:lstStyle/>
          <a:p>
            <a:endParaRPr lang="en-US" dirty="0"/>
          </a:p>
        </p:txBody>
      </p:sp>
      <p:sp>
        <p:nvSpPr>
          <p:cNvPr id="7" name="Slide Number Placeholder 6"/>
          <p:cNvSpPr>
            <a:spLocks noGrp="1"/>
          </p:cNvSpPr>
          <p:nvPr>
            <p:ph type="sldNum" sz="quarter" idx="12"/>
          </p:nvPr>
        </p:nvSpPr>
        <p:spPr>
          <a:xfrm>
            <a:off x="7589520" y="6480969"/>
            <a:ext cx="502920" cy="301752"/>
          </a:xfrm>
        </p:spPr>
        <p:txBody>
          <a:bodyPr/>
          <a:lstStyle/>
          <a:p>
            <a:fld id="{660E6A1C-DD9D-4400-B5EC-BEC9ABE4726C}"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156750A9-FD9D-476B-852A-432FEC66C952}" type="datetimeFigureOut">
              <a:rPr lang="en-US" smtClean="0"/>
              <a:t>1/15/2013</a:t>
            </a:fld>
            <a:endParaRPr lang="en-US" dirty="0"/>
          </a:p>
        </p:txBody>
      </p:sp>
      <p:sp>
        <p:nvSpPr>
          <p:cNvPr id="8" name="Footer Placeholder 7"/>
          <p:cNvSpPr>
            <a:spLocks noGrp="1"/>
          </p:cNvSpPr>
          <p:nvPr>
            <p:ph type="ftr" sz="quarter" idx="11"/>
          </p:nvPr>
        </p:nvSpPr>
        <p:spPr>
          <a:xfrm>
            <a:off x="457200" y="6480969"/>
            <a:ext cx="4261104" cy="301752"/>
          </a:xfrm>
        </p:spPr>
        <p:txBody>
          <a:bodyPr/>
          <a:lstStyle/>
          <a:p>
            <a:endParaRPr lang="en-US" dirty="0"/>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660E6A1C-DD9D-4400-B5EC-BEC9ABE4726C}"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56750A9-FD9D-476B-852A-432FEC66C952}" type="datetimeFigureOut">
              <a:rPr lang="en-US" smtClean="0"/>
              <a:t>1/15/2013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60E6A1C-DD9D-4400-B5EC-BEC9ABE4726C}"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156750A9-FD9D-476B-852A-432FEC66C952}" type="datetimeFigureOut">
              <a:rPr lang="en-US" smtClean="0"/>
              <a:t>1/15/2013</a:t>
            </a:fld>
            <a:endParaRPr lang="en-US" dirty="0"/>
          </a:p>
        </p:txBody>
      </p:sp>
      <p:sp>
        <p:nvSpPr>
          <p:cNvPr id="3" name="Footer Placeholder 2"/>
          <p:cNvSpPr>
            <a:spLocks noGrp="1"/>
          </p:cNvSpPr>
          <p:nvPr>
            <p:ph type="ftr" sz="quarter" idx="11"/>
          </p:nvPr>
        </p:nvSpPr>
        <p:spPr>
          <a:xfrm>
            <a:off x="457200" y="6481890"/>
            <a:ext cx="4260056" cy="300831"/>
          </a:xfrm>
        </p:spPr>
        <p:txBody>
          <a:bodyPr/>
          <a:lstStyle/>
          <a:p>
            <a:endParaRPr lang="en-US" dirty="0"/>
          </a:p>
        </p:txBody>
      </p:sp>
      <p:sp>
        <p:nvSpPr>
          <p:cNvPr id="4" name="Slide Number Placeholder 3"/>
          <p:cNvSpPr>
            <a:spLocks noGrp="1"/>
          </p:cNvSpPr>
          <p:nvPr>
            <p:ph type="sldNum" sz="quarter" idx="12"/>
          </p:nvPr>
        </p:nvSpPr>
        <p:spPr>
          <a:xfrm>
            <a:off x="7589520" y="6480969"/>
            <a:ext cx="502920" cy="301752"/>
          </a:xfrm>
        </p:spPr>
        <p:txBody>
          <a:bodyPr/>
          <a:lstStyle/>
          <a:p>
            <a:fld id="{660E6A1C-DD9D-4400-B5EC-BEC9ABE4726C}"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156750A9-FD9D-476B-852A-432FEC66C952}" type="datetimeFigureOut">
              <a:rPr lang="en-US" smtClean="0"/>
              <a:t>1/15/2013</a:t>
            </a:fld>
            <a:endParaRPr lang="en-US" dirty="0"/>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dirty="0"/>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660E6A1C-DD9D-4400-B5EC-BEC9ABE4726C}"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dirty="0"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156750A9-FD9D-476B-852A-432FEC66C952}" type="datetimeFigureOut">
              <a:rPr lang="en-US" smtClean="0"/>
              <a:t>1/15/2013</a:t>
            </a:fld>
            <a:endParaRPr lang="en-US" dirty="0"/>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dirty="0"/>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660E6A1C-DD9D-4400-B5EC-BEC9ABE4726C}"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156750A9-FD9D-476B-852A-432FEC66C952}" type="datetimeFigureOut">
              <a:rPr lang="en-US" smtClean="0"/>
              <a:t>1/15/2013</a:t>
            </a:fld>
            <a:endParaRPr lang="en-US" dirty="0"/>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dirty="0"/>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660E6A1C-DD9D-4400-B5EC-BEC9ABE4726C}"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sychologyofprosocialbehavior.weebly.com/"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Introduction to the Issues</a:t>
            </a:r>
            <a:endParaRPr lang="en-US" dirty="0"/>
          </a:p>
        </p:txBody>
      </p:sp>
      <p:sp>
        <p:nvSpPr>
          <p:cNvPr id="5" name="Subtitle 4"/>
          <p:cNvSpPr>
            <a:spLocks noGrp="1"/>
          </p:cNvSpPr>
          <p:nvPr>
            <p:ph type="subTitle" idx="1"/>
          </p:nvPr>
        </p:nvSpPr>
        <p:spPr/>
        <p:txBody>
          <a:bodyPr/>
          <a:lstStyle/>
          <a:p>
            <a:r>
              <a:rPr lang="en-US" dirty="0" smtClean="0"/>
              <a:t>Week 1</a:t>
            </a:r>
          </a:p>
          <a:p>
            <a:endParaRPr lang="en-US" dirty="0"/>
          </a:p>
          <a:p>
            <a:endParaRPr lang="en-US" dirty="0"/>
          </a:p>
        </p:txBody>
      </p:sp>
    </p:spTree>
    <p:extLst>
      <p:ext uri="{BB962C8B-B14F-4D97-AF65-F5344CB8AC3E}">
        <p14:creationId xmlns:p14="http://schemas.microsoft.com/office/powerpoint/2010/main" val="30700427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Bystander Intervention</a:t>
            </a:r>
            <a:endParaRPr lang="en-US" dirty="0"/>
          </a:p>
        </p:txBody>
      </p:sp>
      <p:sp>
        <p:nvSpPr>
          <p:cNvPr id="3" name="Content Placeholder 2"/>
          <p:cNvSpPr>
            <a:spLocks noGrp="1"/>
          </p:cNvSpPr>
          <p:nvPr>
            <p:ph idx="1"/>
          </p:nvPr>
        </p:nvSpPr>
        <p:spPr/>
        <p:txBody>
          <a:bodyPr/>
          <a:lstStyle/>
          <a:p>
            <a:endParaRPr lang="en-US" dirty="0" smtClean="0"/>
          </a:p>
          <a:p>
            <a:r>
              <a:rPr lang="en-US" i="1" dirty="0" smtClean="0"/>
              <a:t>Bystander effect: </a:t>
            </a:r>
            <a:r>
              <a:rPr lang="en-US" dirty="0" smtClean="0"/>
              <a:t>a person is less likely to help when there are other bystanders present.</a:t>
            </a:r>
            <a:endParaRPr lang="en-US" dirty="0"/>
          </a:p>
        </p:txBody>
      </p:sp>
    </p:spTree>
    <p:extLst>
      <p:ext uri="{BB962C8B-B14F-4D97-AF65-F5344CB8AC3E}">
        <p14:creationId xmlns:p14="http://schemas.microsoft.com/office/powerpoint/2010/main" val="36088288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Image\Documents\Prosocial Behavior\Bystander Effec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99158"/>
            <a:ext cx="5943599" cy="64596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34363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Bystander Intervention Model</a:t>
            </a:r>
            <a:endParaRPr lang="en-US" dirty="0"/>
          </a:p>
        </p:txBody>
      </p:sp>
      <p:pic>
        <p:nvPicPr>
          <p:cNvPr id="3074" name="Picture 2" descr="C:\Users\Image\Documents\Prosocial Behavior\Bystander Intervention Mode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498" y="2061633"/>
            <a:ext cx="9196702" cy="29675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36761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for this class</a:t>
            </a:r>
            <a:endParaRPr lang="en-US" dirty="0"/>
          </a:p>
        </p:txBody>
      </p:sp>
      <p:sp>
        <p:nvSpPr>
          <p:cNvPr id="3" name="Content Placeholder 2"/>
          <p:cNvSpPr>
            <a:spLocks noGrp="1"/>
          </p:cNvSpPr>
          <p:nvPr>
            <p:ph idx="1"/>
          </p:nvPr>
        </p:nvSpPr>
        <p:spPr/>
        <p:txBody>
          <a:bodyPr/>
          <a:lstStyle/>
          <a:p>
            <a:r>
              <a:rPr lang="en-US" dirty="0" smtClean="0"/>
              <a:t>What </a:t>
            </a:r>
            <a:r>
              <a:rPr lang="en-US" i="1" dirty="0" smtClean="0"/>
              <a:t>situational </a:t>
            </a:r>
            <a:r>
              <a:rPr lang="en-US" dirty="0" smtClean="0"/>
              <a:t>factors influence </a:t>
            </a:r>
            <a:r>
              <a:rPr lang="en-US" dirty="0" err="1" smtClean="0"/>
              <a:t>prosocial</a:t>
            </a:r>
            <a:r>
              <a:rPr lang="en-US" dirty="0" smtClean="0"/>
              <a:t> behavior?</a:t>
            </a:r>
          </a:p>
          <a:p>
            <a:endParaRPr lang="en-US" dirty="0"/>
          </a:p>
          <a:p>
            <a:r>
              <a:rPr lang="en-US" dirty="0" smtClean="0"/>
              <a:t>Is there such a thing as </a:t>
            </a:r>
            <a:r>
              <a:rPr lang="en-US" i="1" dirty="0" smtClean="0"/>
              <a:t>altruism?</a:t>
            </a:r>
            <a:endParaRPr lang="en-US" dirty="0" smtClean="0"/>
          </a:p>
          <a:p>
            <a:endParaRPr lang="en-US" dirty="0"/>
          </a:p>
          <a:p>
            <a:r>
              <a:rPr lang="en-US" dirty="0" smtClean="0"/>
              <a:t>Is there a </a:t>
            </a:r>
            <a:r>
              <a:rPr lang="en-US" i="1" dirty="0" err="1" smtClean="0"/>
              <a:t>prosocial</a:t>
            </a:r>
            <a:r>
              <a:rPr lang="en-US" i="1" dirty="0" smtClean="0"/>
              <a:t> personality type?</a:t>
            </a:r>
          </a:p>
          <a:p>
            <a:endParaRPr lang="en-US" i="1" dirty="0"/>
          </a:p>
        </p:txBody>
      </p:sp>
    </p:spTree>
    <p:extLst>
      <p:ext uri="{BB962C8B-B14F-4D97-AF65-F5344CB8AC3E}">
        <p14:creationId xmlns:p14="http://schemas.microsoft.com/office/powerpoint/2010/main" val="164033601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for this class</a:t>
            </a:r>
            <a:endParaRPr lang="en-US" dirty="0"/>
          </a:p>
        </p:txBody>
      </p:sp>
      <p:sp>
        <p:nvSpPr>
          <p:cNvPr id="3" name="Content Placeholder 2"/>
          <p:cNvSpPr>
            <a:spLocks noGrp="1"/>
          </p:cNvSpPr>
          <p:nvPr>
            <p:ph idx="1"/>
          </p:nvPr>
        </p:nvSpPr>
        <p:spPr/>
        <p:txBody>
          <a:bodyPr/>
          <a:lstStyle/>
          <a:p>
            <a:r>
              <a:rPr lang="en-US" dirty="0" smtClean="0"/>
              <a:t>Is there a </a:t>
            </a:r>
            <a:r>
              <a:rPr lang="en-US" i="1" dirty="0" smtClean="0"/>
              <a:t>biological or evolutionary basis </a:t>
            </a:r>
            <a:r>
              <a:rPr lang="en-US" dirty="0" smtClean="0"/>
              <a:t>for </a:t>
            </a:r>
            <a:r>
              <a:rPr lang="en-US" dirty="0" err="1" smtClean="0"/>
              <a:t>prosocial</a:t>
            </a:r>
            <a:r>
              <a:rPr lang="en-US" dirty="0" smtClean="0"/>
              <a:t> behavior?</a:t>
            </a:r>
          </a:p>
          <a:p>
            <a:endParaRPr lang="en-US" dirty="0"/>
          </a:p>
          <a:p>
            <a:r>
              <a:rPr lang="en-US" dirty="0" smtClean="0"/>
              <a:t>How does </a:t>
            </a:r>
            <a:r>
              <a:rPr lang="en-US" dirty="0" err="1" smtClean="0"/>
              <a:t>prosocial</a:t>
            </a:r>
            <a:r>
              <a:rPr lang="en-US" dirty="0" smtClean="0"/>
              <a:t> behavior </a:t>
            </a:r>
            <a:r>
              <a:rPr lang="en-US" i="1" dirty="0" smtClean="0"/>
              <a:t>develop</a:t>
            </a:r>
            <a:r>
              <a:rPr lang="en-US" dirty="0" smtClean="0"/>
              <a:t>?</a:t>
            </a:r>
          </a:p>
          <a:p>
            <a:endParaRPr lang="en-US" dirty="0"/>
          </a:p>
          <a:p>
            <a:r>
              <a:rPr lang="en-US" dirty="0" smtClean="0"/>
              <a:t>How is </a:t>
            </a:r>
            <a:r>
              <a:rPr lang="en-US" dirty="0" err="1" smtClean="0"/>
              <a:t>prosocial</a:t>
            </a:r>
            <a:r>
              <a:rPr lang="en-US" dirty="0" smtClean="0"/>
              <a:t> behavior </a:t>
            </a:r>
            <a:r>
              <a:rPr lang="en-US" i="1" dirty="0" smtClean="0"/>
              <a:t>socialized</a:t>
            </a:r>
            <a:r>
              <a:rPr lang="en-US" dirty="0" smtClean="0"/>
              <a:t>?</a:t>
            </a:r>
            <a:endParaRPr lang="en-US" dirty="0"/>
          </a:p>
        </p:txBody>
      </p:sp>
    </p:spTree>
    <p:extLst>
      <p:ext uri="{BB962C8B-B14F-4D97-AF65-F5344CB8AC3E}">
        <p14:creationId xmlns:p14="http://schemas.microsoft.com/office/powerpoint/2010/main" val="14415821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for this class</a:t>
            </a:r>
            <a:endParaRPr lang="en-US" dirty="0"/>
          </a:p>
        </p:txBody>
      </p:sp>
      <p:sp>
        <p:nvSpPr>
          <p:cNvPr id="3" name="Content Placeholder 2"/>
          <p:cNvSpPr>
            <a:spLocks noGrp="1"/>
          </p:cNvSpPr>
          <p:nvPr>
            <p:ph idx="1"/>
          </p:nvPr>
        </p:nvSpPr>
        <p:spPr/>
        <p:txBody>
          <a:bodyPr/>
          <a:lstStyle/>
          <a:p>
            <a:endParaRPr lang="en-US" dirty="0" smtClean="0"/>
          </a:p>
          <a:p>
            <a:r>
              <a:rPr lang="en-US" dirty="0" smtClean="0"/>
              <a:t>How can we better understand and explain </a:t>
            </a:r>
            <a:r>
              <a:rPr lang="en-US" dirty="0" err="1" smtClean="0"/>
              <a:t>prosocial</a:t>
            </a:r>
            <a:r>
              <a:rPr lang="en-US" dirty="0" smtClean="0"/>
              <a:t> behaviors through </a:t>
            </a:r>
            <a:r>
              <a:rPr lang="en-US" i="1" dirty="0" smtClean="0"/>
              <a:t>integration</a:t>
            </a:r>
            <a:r>
              <a:rPr lang="en-US" dirty="0" smtClean="0"/>
              <a:t> of different approaches?</a:t>
            </a:r>
          </a:p>
          <a:p>
            <a:endParaRPr lang="en-US" dirty="0"/>
          </a:p>
          <a:p>
            <a:pPr lvl="1"/>
            <a:r>
              <a:rPr lang="en-US" i="1" dirty="0" smtClean="0"/>
              <a:t>A complex problem is best solved by working together!</a:t>
            </a:r>
            <a:endParaRPr lang="en-US" i="1" dirty="0"/>
          </a:p>
        </p:txBody>
      </p:sp>
    </p:spTree>
    <p:extLst>
      <p:ext uri="{BB962C8B-B14F-4D97-AF65-F5344CB8AC3E}">
        <p14:creationId xmlns:p14="http://schemas.microsoft.com/office/powerpoint/2010/main" val="33697559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92500" lnSpcReduction="10000"/>
          </a:bodyPr>
          <a:lstStyle/>
          <a:p>
            <a:pPr marL="64008" indent="0" algn="just">
              <a:buNone/>
            </a:pPr>
            <a:r>
              <a:rPr lang="en-US" dirty="0" smtClean="0"/>
              <a:t>On March 13, 1964, a stalker repeatedly stabbed Kitty Genovese, then raped her as she lay dying out side her Queens, New York, apartment at 3:30 A.M.  “Oh, my God, he stabbed me!  Please help me!”  Windows opened, and lights went on as neighbors – 38 of them as initially reported (later contested)- heard her screams.  Her attacker fled and then returned to stab and rape her again.  Not until he had fled for good did anyone so much as call the police, at 3:50 A.M. </a:t>
            </a:r>
            <a:endParaRPr lang="en-US" dirty="0"/>
          </a:p>
        </p:txBody>
      </p:sp>
    </p:spTree>
    <p:extLst>
      <p:ext uri="{BB962C8B-B14F-4D97-AF65-F5344CB8AC3E}">
        <p14:creationId xmlns:p14="http://schemas.microsoft.com/office/powerpoint/2010/main" val="36507670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pPr marL="64008" indent="0" algn="just">
              <a:buNone/>
            </a:pPr>
            <a:endParaRPr lang="en-US" dirty="0" smtClean="0"/>
          </a:p>
          <a:p>
            <a:pPr marL="64008" indent="0" algn="just">
              <a:buNone/>
            </a:pPr>
            <a:r>
              <a:rPr lang="en-US" dirty="0" smtClean="0"/>
              <a:t>Andrew </a:t>
            </a:r>
            <a:r>
              <a:rPr lang="en-US" dirty="0" err="1" smtClean="0"/>
              <a:t>Mormille</a:t>
            </a:r>
            <a:r>
              <a:rPr lang="en-US" dirty="0" smtClean="0"/>
              <a:t> is knifed in the stomach as he rides the subway home.  After his attackers leave the car, 11 other riders watch him bleed to death.</a:t>
            </a:r>
            <a:endParaRPr lang="en-US" dirty="0"/>
          </a:p>
        </p:txBody>
      </p:sp>
    </p:spTree>
    <p:extLst>
      <p:ext uri="{BB962C8B-B14F-4D97-AF65-F5344CB8AC3E}">
        <p14:creationId xmlns:p14="http://schemas.microsoft.com/office/powerpoint/2010/main" val="2045158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pPr marL="64008" indent="0" algn="just">
              <a:buNone/>
            </a:pPr>
            <a:r>
              <a:rPr lang="en-US" dirty="0" smtClean="0"/>
              <a:t>A switchboard operator, working alone, is sexually assaulted.  She momentarily escapes and runs naked and bleeding to the street and screams for help.  Forty pedestrians watch as the rapist tries to drag her back inside.  Two police officers who happened to be nearby stopped and arrested the assailant.</a:t>
            </a:r>
            <a:endParaRPr lang="en-US" dirty="0"/>
          </a:p>
        </p:txBody>
      </p:sp>
    </p:spTree>
    <p:extLst>
      <p:ext uri="{BB962C8B-B14F-4D97-AF65-F5344CB8AC3E}">
        <p14:creationId xmlns:p14="http://schemas.microsoft.com/office/powerpoint/2010/main" val="14682207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457200" y="1447800"/>
            <a:ext cx="8229600" cy="5007008"/>
          </a:xfrm>
        </p:spPr>
        <p:txBody>
          <a:bodyPr>
            <a:normAutofit lnSpcReduction="10000"/>
          </a:bodyPr>
          <a:lstStyle/>
          <a:p>
            <a:pPr marL="64008" lvl="1" indent="0" algn="just">
              <a:buSzPct val="80000"/>
              <a:buNone/>
            </a:pPr>
            <a:r>
              <a:rPr lang="en-US" sz="2400" dirty="0"/>
              <a:t>“… construction worker Wesley Autry and his 6- and 4-year old daughters were awaiting a NYC subway train.  Before hem a man collapsed in a seizure, got up, then stumbled to the platform’s edge and fell onto the tracks.  With train headlights approaching, “I had to make a split decision,” Autry later recalled (Buckley, 2007).  His decision, as his girls looked on in horror, was to leap from the platform, push the man off the tracks and into a foot-deep space between them, and lay atop him.  As the train screeched to a halt, five cars traveled just above his head, leaving grease on his knit cap.  When </a:t>
            </a:r>
            <a:r>
              <a:rPr lang="en-US" sz="2400" dirty="0" err="1"/>
              <a:t>Autrey</a:t>
            </a:r>
            <a:r>
              <a:rPr lang="en-US" sz="2400" dirty="0"/>
              <a:t> cried out, “I’ve got two daughters up there.  Let them know their father is okay,” the onlookers erupted into applause.”</a:t>
            </a:r>
          </a:p>
          <a:p>
            <a:endParaRPr lang="en-US" dirty="0"/>
          </a:p>
        </p:txBody>
      </p:sp>
    </p:spTree>
    <p:extLst>
      <p:ext uri="{BB962C8B-B14F-4D97-AF65-F5344CB8AC3E}">
        <p14:creationId xmlns:p14="http://schemas.microsoft.com/office/powerpoint/2010/main" val="16617359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fontScale="92500" lnSpcReduction="10000"/>
          </a:bodyPr>
          <a:lstStyle/>
          <a:p>
            <a:pPr marL="64008" indent="0" algn="just">
              <a:buNone/>
            </a:pPr>
            <a:r>
              <a:rPr lang="en-US" dirty="0" smtClean="0"/>
              <a:t>Hearing the rumble of an approaching New York subway train, Everett Sanderson leapt down onto the tracks and raced toward the approaching headlights to rescue Michelle De Jesus, a four-year-old who had fallen from the platform.  Three seconds before the train would have run her over, Sanderson flung Michelle into the crowd above.  As the train approached, he himself failed in his first attempt to jump back to the platform, but was pulled by bystanders to safety just in time.</a:t>
            </a:r>
            <a:endParaRPr lang="en-US" dirty="0"/>
          </a:p>
        </p:txBody>
      </p:sp>
    </p:spTree>
    <p:extLst>
      <p:ext uri="{BB962C8B-B14F-4D97-AF65-F5344CB8AC3E}">
        <p14:creationId xmlns:p14="http://schemas.microsoft.com/office/powerpoint/2010/main" val="38014638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99032"/>
          </a:xfrm>
        </p:spPr>
        <p:txBody>
          <a:bodyPr/>
          <a:lstStyle/>
          <a:p>
            <a:r>
              <a:rPr lang="en-US" dirty="0" smtClean="0"/>
              <a:t>Course Website</a:t>
            </a:r>
            <a:endParaRPr lang="en-US" dirty="0"/>
          </a:p>
        </p:txBody>
      </p:sp>
      <p:sp>
        <p:nvSpPr>
          <p:cNvPr id="3" name="Content Placeholder 2"/>
          <p:cNvSpPr>
            <a:spLocks noGrp="1"/>
          </p:cNvSpPr>
          <p:nvPr>
            <p:ph idx="1"/>
          </p:nvPr>
        </p:nvSpPr>
        <p:spPr/>
        <p:txBody>
          <a:bodyPr/>
          <a:lstStyle/>
          <a:p>
            <a:pPr marL="64008" indent="0">
              <a:buNone/>
            </a:pPr>
            <a:endParaRPr lang="en-US" dirty="0"/>
          </a:p>
          <a:p>
            <a:pPr marL="64008" indent="0">
              <a:buNone/>
            </a:pPr>
            <a:endParaRPr lang="en-US" dirty="0"/>
          </a:p>
        </p:txBody>
      </p:sp>
      <p:pic>
        <p:nvPicPr>
          <p:cNvPr id="4098" name="Picture 2">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782" y="1413437"/>
            <a:ext cx="9277350" cy="521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598954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64008" indent="0">
              <a:buNone/>
            </a:pPr>
            <a:endParaRPr lang="en-US" i="1" dirty="0" smtClean="0"/>
          </a:p>
          <a:p>
            <a:pPr marL="64008" indent="0">
              <a:buNone/>
            </a:pPr>
            <a:r>
              <a:rPr lang="en-US" sz="4200" i="1" dirty="0" smtClean="0"/>
              <a:t>Men do not value a good deed unless it brings a reward.</a:t>
            </a:r>
          </a:p>
          <a:p>
            <a:pPr marL="64008" indent="0" algn="r">
              <a:buNone/>
            </a:pPr>
            <a:r>
              <a:rPr lang="en-US" dirty="0"/>
              <a:t>~</a:t>
            </a:r>
            <a:r>
              <a:rPr lang="en-US" dirty="0" smtClean="0"/>
              <a:t>Ovid</a:t>
            </a:r>
            <a:endParaRPr lang="en-US" dirty="0"/>
          </a:p>
        </p:txBody>
      </p:sp>
    </p:spTree>
    <p:extLst>
      <p:ext uri="{BB962C8B-B14F-4D97-AF65-F5344CB8AC3E}">
        <p14:creationId xmlns:p14="http://schemas.microsoft.com/office/powerpoint/2010/main" val="24666742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Definitions:</a:t>
            </a:r>
            <a:endParaRPr lang="en-US" dirty="0"/>
          </a:p>
        </p:txBody>
      </p:sp>
      <p:sp>
        <p:nvSpPr>
          <p:cNvPr id="3" name="Content Placeholder 2"/>
          <p:cNvSpPr>
            <a:spLocks noGrp="1"/>
          </p:cNvSpPr>
          <p:nvPr>
            <p:ph idx="1"/>
          </p:nvPr>
        </p:nvSpPr>
        <p:spPr/>
        <p:txBody>
          <a:bodyPr/>
          <a:lstStyle/>
          <a:p>
            <a:r>
              <a:rPr lang="en-US" dirty="0" smtClean="0"/>
              <a:t>What does it mean for behavior to be </a:t>
            </a:r>
            <a:r>
              <a:rPr lang="en-US" i="1" dirty="0" err="1" smtClean="0"/>
              <a:t>prosocial</a:t>
            </a:r>
            <a:r>
              <a:rPr lang="en-US" dirty="0" smtClean="0"/>
              <a:t>?</a:t>
            </a:r>
          </a:p>
          <a:p>
            <a:endParaRPr lang="en-US" dirty="0"/>
          </a:p>
          <a:p>
            <a:r>
              <a:rPr lang="en-US" dirty="0" smtClean="0"/>
              <a:t>What is a </a:t>
            </a:r>
            <a:r>
              <a:rPr lang="en-US" i="1" dirty="0" smtClean="0"/>
              <a:t>bystander</a:t>
            </a:r>
            <a:r>
              <a:rPr lang="en-US" dirty="0" smtClean="0"/>
              <a:t>?</a:t>
            </a:r>
          </a:p>
          <a:p>
            <a:endParaRPr lang="en-US" dirty="0"/>
          </a:p>
          <a:p>
            <a:r>
              <a:rPr lang="en-US" dirty="0" smtClean="0"/>
              <a:t>What is </a:t>
            </a:r>
            <a:r>
              <a:rPr lang="en-US" i="1" dirty="0" smtClean="0"/>
              <a:t>altruism?</a:t>
            </a:r>
          </a:p>
          <a:p>
            <a:endParaRPr lang="en-US" i="1" dirty="0"/>
          </a:p>
          <a:p>
            <a:r>
              <a:rPr lang="en-US" dirty="0" smtClean="0"/>
              <a:t>What is </a:t>
            </a:r>
            <a:r>
              <a:rPr lang="en-US" i="1" dirty="0" smtClean="0"/>
              <a:t>egoism?</a:t>
            </a:r>
            <a:endParaRPr lang="en-US" dirty="0"/>
          </a:p>
        </p:txBody>
      </p:sp>
    </p:spTree>
    <p:extLst>
      <p:ext uri="{BB962C8B-B14F-4D97-AF65-F5344CB8AC3E}">
        <p14:creationId xmlns:p14="http://schemas.microsoft.com/office/powerpoint/2010/main" val="23838935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40</TotalTime>
  <Words>586</Words>
  <Application>Microsoft Office PowerPoint</Application>
  <PresentationFormat>On-screen Show (4:3)</PresentationFormat>
  <Paragraphs>46</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Verve</vt:lpstr>
      <vt:lpstr>Introduction to the Issues</vt:lpstr>
      <vt:lpstr>Introduction</vt:lpstr>
      <vt:lpstr>Introduction</vt:lpstr>
      <vt:lpstr>Introduction</vt:lpstr>
      <vt:lpstr>Introduction</vt:lpstr>
      <vt:lpstr>Introduction</vt:lpstr>
      <vt:lpstr>Course Website</vt:lpstr>
      <vt:lpstr>PowerPoint Presentation</vt:lpstr>
      <vt:lpstr>Some Definitions:</vt:lpstr>
      <vt:lpstr>Bystander Intervention</vt:lpstr>
      <vt:lpstr>PowerPoint Presentation</vt:lpstr>
      <vt:lpstr>Bystander Intervention Model</vt:lpstr>
      <vt:lpstr>Questions for this class</vt:lpstr>
      <vt:lpstr>Questions for this class</vt:lpstr>
      <vt:lpstr>Questions for this class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the Issues</dc:title>
  <dc:creator>Image</dc:creator>
  <cp:lastModifiedBy>Image</cp:lastModifiedBy>
  <cp:revision>5</cp:revision>
  <dcterms:created xsi:type="dcterms:W3CDTF">2013-01-15T16:48:26Z</dcterms:created>
  <dcterms:modified xsi:type="dcterms:W3CDTF">2013-01-15T17:28:59Z</dcterms:modified>
</cp:coreProperties>
</file>