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791C495-C35B-421B-AC47-940AE7A0A543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11FDC2-96B3-4E7B-BFE7-F6F33A79B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C495-C35B-421B-AC47-940AE7A0A543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FDC2-96B3-4E7B-BFE7-F6F33A79B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C495-C35B-421B-AC47-940AE7A0A543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FDC2-96B3-4E7B-BFE7-F6F33A79B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791C495-C35B-421B-AC47-940AE7A0A543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FDC2-96B3-4E7B-BFE7-F6F33A79B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791C495-C35B-421B-AC47-940AE7A0A543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11FDC2-96B3-4E7B-BFE7-F6F33A79B03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91C495-C35B-421B-AC47-940AE7A0A543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11FDC2-96B3-4E7B-BFE7-F6F33A79B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791C495-C35B-421B-AC47-940AE7A0A543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11FDC2-96B3-4E7B-BFE7-F6F33A79B0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C495-C35B-421B-AC47-940AE7A0A543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FDC2-96B3-4E7B-BFE7-F6F33A79B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91C495-C35B-421B-AC47-940AE7A0A543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11FDC2-96B3-4E7B-BFE7-F6F33A79B0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791C495-C35B-421B-AC47-940AE7A0A543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11FDC2-96B3-4E7B-BFE7-F6F33A79B0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791C495-C35B-421B-AC47-940AE7A0A543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11FDC2-96B3-4E7B-BFE7-F6F33A79B0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791C495-C35B-421B-AC47-940AE7A0A543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11FDC2-96B3-4E7B-BFE7-F6F33A79B03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vefDeoXCBb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Social-Cognitive Perspectives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90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399032"/>
          </a:xfrm>
        </p:spPr>
        <p:txBody>
          <a:bodyPr/>
          <a:lstStyle/>
          <a:p>
            <a:r>
              <a:rPr lang="en-US" dirty="0" err="1" smtClean="0"/>
              <a:t>DeWall</a:t>
            </a:r>
            <a:r>
              <a:rPr lang="en-US" dirty="0" smtClean="0"/>
              <a:t> et al. (2008)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3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19201"/>
            <a:ext cx="5464437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335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integrate Barnes, Ickes &amp; Kidd’s research with </a:t>
            </a:r>
            <a:r>
              <a:rPr lang="en-US" dirty="0" err="1" smtClean="0"/>
              <a:t>Latane</a:t>
            </a:r>
            <a:r>
              <a:rPr lang="en-US" dirty="0" smtClean="0"/>
              <a:t> and Darley’s model?  </a:t>
            </a:r>
          </a:p>
          <a:p>
            <a:endParaRPr lang="en-US" dirty="0"/>
          </a:p>
          <a:p>
            <a:pPr lvl="1"/>
            <a:r>
              <a:rPr lang="en-US" dirty="0" err="1" smtClean="0"/>
              <a:t>Piliavin</a:t>
            </a:r>
            <a:r>
              <a:rPr lang="en-US" dirty="0" smtClean="0"/>
              <a:t> &amp; </a:t>
            </a:r>
            <a:r>
              <a:rPr lang="en-US" dirty="0" err="1" smtClean="0"/>
              <a:t>Piliavin’s</a:t>
            </a:r>
            <a:r>
              <a:rPr lang="en-US" dirty="0" smtClean="0"/>
              <a:t> cost-reward model?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073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integrate </a:t>
            </a:r>
            <a:r>
              <a:rPr lang="en-US" dirty="0" err="1"/>
              <a:t>DeWall</a:t>
            </a:r>
            <a:r>
              <a:rPr lang="en-US" dirty="0"/>
              <a:t> et al.’s (2008) study with the egoism-altruism debate research?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2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Oughts</a:t>
            </a:r>
            <a:endParaRPr lang="en-US" i="1" dirty="0" smtClean="0"/>
          </a:p>
          <a:p>
            <a:endParaRPr lang="en-US" i="1" dirty="0"/>
          </a:p>
          <a:p>
            <a:r>
              <a:rPr lang="en-US" dirty="0" smtClean="0"/>
              <a:t>Reciprocity Norm</a:t>
            </a:r>
          </a:p>
          <a:p>
            <a:endParaRPr lang="en-US" dirty="0"/>
          </a:p>
          <a:p>
            <a:r>
              <a:rPr lang="en-US" dirty="0" smtClean="0"/>
              <a:t>Social Responsibility Norm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91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Reciprocity Norm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should help (not harm) those that help us.</a:t>
            </a:r>
          </a:p>
          <a:p>
            <a:endParaRPr lang="en-US" dirty="0"/>
          </a:p>
          <a:p>
            <a:pPr lvl="1"/>
            <a:r>
              <a:rPr lang="en-US" dirty="0" smtClean="0"/>
              <a:t>Especially strong for equals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13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Social-Responsibility Norm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should help those who need help; people ought to help those dependent upon them.</a:t>
            </a:r>
          </a:p>
          <a:p>
            <a:endParaRPr lang="en-US" dirty="0"/>
          </a:p>
          <a:p>
            <a:pPr lvl="1"/>
            <a:r>
              <a:rPr lang="en-US" dirty="0" smtClean="0"/>
              <a:t>Occurs even if helper is anonymous</a:t>
            </a:r>
          </a:p>
          <a:p>
            <a:pPr lvl="1"/>
            <a:r>
              <a:rPr lang="en-US" dirty="0" smtClean="0"/>
              <a:t>Occurs even in absence of rewards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Closely tied to </a:t>
            </a:r>
            <a:r>
              <a:rPr lang="en-US" i="1" dirty="0" smtClean="0"/>
              <a:t>attributions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4760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Barnes, Ickes &amp; Kidd (1979)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7239000" cy="2286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Effects of the Perceived </a:t>
            </a:r>
            <a:r>
              <a:rPr lang="en-US" sz="3200" dirty="0"/>
              <a:t>I</a:t>
            </a:r>
            <a:r>
              <a:rPr lang="en-US" sz="3200" dirty="0" smtClean="0"/>
              <a:t>ntentionality and Stability of Another’s </a:t>
            </a:r>
            <a:r>
              <a:rPr lang="en-US" sz="3200" dirty="0"/>
              <a:t>D</a:t>
            </a:r>
            <a:r>
              <a:rPr lang="en-US" sz="3200" dirty="0" smtClean="0"/>
              <a:t>ependency on Helping </a:t>
            </a:r>
            <a:r>
              <a:rPr lang="en-US" sz="3200" dirty="0"/>
              <a:t>B</a:t>
            </a:r>
            <a:r>
              <a:rPr lang="en-US" sz="3200" dirty="0" smtClean="0"/>
              <a:t>ehavior.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0762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676400"/>
            <a:ext cx="9296400" cy="2663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Barnes, Ickes &amp; Kidd (1979)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5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Self-Control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endParaRPr lang="en-US" dirty="0" smtClean="0"/>
          </a:p>
          <a:p>
            <a:pPr marL="64008" indent="0">
              <a:buNone/>
            </a:pPr>
            <a:endParaRPr lang="en-US" dirty="0" smtClean="0"/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endParaRPr lang="en-US" dirty="0" smtClean="0"/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endParaRPr lang="en-US" dirty="0" smtClean="0"/>
          </a:p>
          <a:p>
            <a:pPr marL="64008" indent="0">
              <a:buNone/>
            </a:pPr>
            <a:endParaRPr lang="en-US" dirty="0" smtClean="0"/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5" name="AutoShape 2" descr="data:image/jpeg;base64,/9j/4AAQSkZJRgABAQAAAQABAAD/2wCEAAkGBhQSERUUExQVFRQWFx0aGBgYFhgeHBgcIBwXHBwZHB0cHCYeGBkjGhoXIS8gIycpLSwuHB4xNTAqNSYrLCkBCQoKDgwOGg8PGikkHyQsLCwsLCwsLCwpLCwsLCksLCwpLCwsLCwsLCwsLCwsLCwsLCwsLCwsLCwpLCwsLCwpLP/AABEIAM0A9gMBIgACEQEDEQH/xAAcAAACAgMBAQAAAAAAAAAAAAAFBgQHAAIDAQj/xABMEAACAQIEAwQECAsGBAcBAAABAgMEEQAFEiEGEzEiQVFhBxQycSMzNHJzgZGyFiRCUmKCk5Shs9JUY3Sxw9MVg5KiF0NEU8HC8NH/xAAZAQEBAQEBAQAAAAAAAAAAAAABAgADBAX/xAAiEQEBAAICAgIDAQEAAAAAAAAAAQIREjEhQQNREyJhMnH/2gAMAwEAAhEDEQA/ALfY48L2649bFMcZcYT5nUihobtETbsm3Ot7TM35MK9fMWO91A+Zjhcq9Fujhn3pbpYCVivOw6kMFjH/ADCDf9UEeeA1H6UaqfeOLa23KpKibfw1BlH8MGOGvRhBS8tpY1qpie0720RbEgxxtsRqAFzdt7+Iw4ZlRmSCWJTpLxuiney6lIB28L92Om8J1E+VayelWsg3npTpHUtBPD/3NqUfWMNXDXpKpawqoJilbokhHaPgrg6WPlsfLDUo2thI4l9F9PWo7ctKacs2lowLMLkKZFGxLAAkizC/U2IO/W9zTeYd74y+K14D4ungn/4bmF+Yp0xSE3J27KMfygw3V+/p3gCy8RljqmXby+I2Y5pFTxmSZ1jQd7Hv7gB1YnwFyccM/wA8jo6d55T2VGwHVmOyov6RO38egOKcy6grM/qmkkblwIbauqxA78uJT7UhW12Pjc9y4rHDfm9C0z5v6a41NqeK4JsHlYrfzWNbsR7yD5Y1X0g1zrqSGRj3hcvqStvHXzCT9gw4cN8I09GWEUCqRa0zEPJJcblmI1KQ19htYgjvAK1NIWkifVYRliRvvqQqPsvfDvGdRvKt6f0yyRsFqqUrf80PG3/RKLN9TDD7kPFFPWJqgkDW9pTs6+9TvbzFx54BZpWyz1xhAWWJUdTBIFMbkJcyMSDuJdKeQv1JwA4t9GTU7eu5WzRyxdoxKSbjv0d526xm4I6fmlsxv8G6tC+MvhY4B40XMICSAs8dhIo6G/R1/Qax9xuPAloxyuOrqq28vhd4l49paK6uxeX/ANqOxYbX7W4VNt9ze24BwvelH0hGlHq1Ofh2ALuNzEp6BR3yMOngCD1ZcBMg9Fbimkqaxdc3LZ46di1i2kspnI7TsW6oNt97km3THCa3kLfpKX0wyzOVhhQAHoqSzuPeI9A+r/PHSo9ItfGbmmdk7i9FUpt7wxt/HDlwbXq9PoCRxtGQrLEoVDsCGUDop3HfurC5tfBXL6Qxh7tfVI79+wZiQN/AEDDbjPTeSRkPpjp5TpnQwNe2oHWl/OwDr9a+84foplZQykMpFwQQQR4gjYjAPiDhGnrWKzwIRo2lFhKGJOwIF7AC/auDcbHfFe0stRw/UiNy01BKSQfDpqKi/ZkUblBswBI/ROMy/wAtvXa4L4y+NIJ1dVdCGVgGUjoQRcEeRGPZ5lRWZiFVQWZjsAALkk9wAucc9KZNOEUsxCqouWYgADxJOwHnhCz30x00RKwKZiPy2blx93QkFm+pbHuPfhPzvPqrPKz1alBFOpuAbhdIPx0xG/W1k7ug3ucWBw16OaajZDyhPJpOqeTSSrC1gkZ2RSC267iwuTe+OvCY/wCk730Xqb0lVkykxxE7XXlUVRID+vrA+wY5v6XKmA/jNL2e8mOaE/Vr1Lfy2viy8ypDLHoDWOpDfforoxG3iFI+vElluLHcHqD0t7u/Byx+m1S5w3x5TVtlRikpHxb2DHa/ZIJV/qN/IYYr4r3iX0VRVMfNhRaWqHatGbRlr3ANvYbp21sL9Qcb+j3jaSVzRVoK1UdwGPV9N9St4SAb/pDfexJLjLN4mX7WADjMeLjMc1E70qZ4aehKIbSTtygb2stiZG8uwCL92oYr/wBFnE1HTPIkrGCeYqVmYKUCXDCI3+Lv1JO2/VSow1elqVCRGy6n9WlMQ/Td411e8KNvnW78VZwxkqzvViaMsYoS4+M7LB41sRH2mGlm7I37O3Q49Px4zh5csr5fTakEXG4PTHuPnLhj0j1WWStEQXgVyDA5N4xc7Ix7SEeBuPEXxbcPpWpHiSRFnbUPZ5divkSzBT+qTiL8dipkc8R62tSJdcjaR07ySfBQN2bY7AE4Vz6TIGWyK6yE2AlGlR4EspYdbAKNyfAXYQDQTVaPPJIUjCMeadIJFibRA3RY7gdvdTYWMpCyjcPttgHGqvXKZ1is9KYwZlYDWsj9ldAJ0tGxRx2m2JPRgcWTwxmrVFLHI4tJYrKPCRCUkHl2lJ9xGEaPPNGSgTBj61BpiVEitrMZZ5AUN7CRt9d3upvcnBH0P1LNTVCsSStSTc36tFEx67+0Sd/HF5TwmdlT00Z40lQtKvswqCRfrI4vc+Sxb729psNfow4po5oYqemcxNGljTyBdTte7Shrdsk3Jse/cCwxXnpKAkklMS3kFRUGZu/SG5SDzAQfxwHGRquWQ1SRuJmaY6wZthG8dnBXsJZS+7ddO2+L4y4yDfl9MY5VNQsaM7eyilm9wBJ/gMUxwP6a3QrDXBpF6CZReQfPUfGDzHa8mw5Z56RKd0MSJMyllDNoUAprBcAO6sboGG478cr8dlVtI4LgLTyyP7SpY+TyOzSj/qiB9z4bZ1YiyMFNxuVvtffa43t0Pd4Hphb4DzGGRJdD3kaRmKts+kBI0YjvDKisSNrsR12x043zqSnWl5T6TLUpEw+Duysrk2MnZVgQu5233wWbrToo5ll7ZbnIqIltTyrrkA6KjOFm28FkaOX67dBiyc1zBaeGWZ/ZiRnbzCgm3vNrfXiq/SjnPMjip7vz4UInYqAPhIgWQ6dr30E7BbgWNxbDlxHWK2VRtNfTKKUSeas8Jf7RcfXirN620qn8g4jijzJauvVpO2WOmx0yntayp3ZUDCwHTs29mxv7JcxjnhSSKZZ1PSQad/eAAAw2uLD3DHzY1CZcxjR4zypqgAKCd0aSxsRvsu1/0fI4m1GbT5TWMaTVEl2GkiQpKFd17SybtYWGod4OkjHTLDkmXS3cv/FK7R0jZuUfDSxUwn3KXSMeJkkPdh2xUUXpCp8wUNJHLFJoKShFLD8oo6NsBbVKLNYguh303w15R6TYXRBOskchUa20Bk1WGq2hmYC9+7HLLGqlOWA3E/DvrlPLCzCzKDF2d45FuVfVfftWFgBtcb3wWp6lZFDoysjC4ZSCCPEEbHCfS8TyCqrjLITTUjm+lYjZeUraSAOYW1sbEbdgg74mS+jUX0SZg/q5ppQVMYDxg/8AtsWUr+pKrj6wO7HH0zZ8YqZKdTYzEtJ9FHYkfrOUHnZhgRwHmWvOpCoYRzLOVRtiql45QLdPa1WsSNzvjb0tsryyoF1zCKARjwBkmZyPM2UW8sdOP7p34R/RLxPRwqaZn5FS0t3d9BSbqBEHN9Gm9gLi5uQTqK4uC2PnDhelE9LOJ4DKkLoAUjYylpWYGxHtWIva69Re4ABcuFuJaikT4GX16jXYozATQ/oq7WBt3JIEJt2RbfDnhutKt3GYUX9KNJpVkWd9QB2j028jzGXf3XHngjk/GtNUsEVmSQ7BJF0knwU3KsfIEnyxxuFVsbYGxt17r9L+eK19JHDsqzUtZBvUB1RiFsGkAJicrfxDIRc7Movth04xzFqehqJo2CvHEzISARqG4Fjsbna3ntvhP4wz8jLhHKZGqJwJYSFjOgI0bBy0XZKkgkaQTZrHoThwl3tqfMozFaiCOZdlkRWA8LjdfeDcfVjzC76Kpy2WoPzJJUB8hIxH3rfVjMc8pq2GF302UxX1WcXFi8RI7idDob9xvG1sVvQZUs9yIGdv0S3dbewxevHUFPPTSU808MLuuqMySIpDKbqwBYEjULG3cSMUVTZ3ywULmIozEFbNd10lLsCQyrNHE1+8A2vff0/Fd4oy7etw0oItFKCD0Nz9otg9lUDtqLrIBpO69i7dkKmsjSgsWb8nVoVbjVvpT8bpHMskbWVbAKQQQOXBGTfS1zaEbW7/ABxzreK45IY4na8cLsy6R2nvzLG7IRGw191yDuCCL46eQ9qqN2kbQryAAAnQSGGkXBIuG7xe5B7iw7RlfhBXaRHzKkKosF1OLAd3ZsSAPEk7dcQn4iik1Bm0CQ3dhcswZ5uYW/TMMzxgjuA6CwWPDxRGGQuwdkiaPWUF9TGRuYBoY3u9tmQ7Dr0xtMgZ5JPzPhuYdj8YXJt+vc938MXJ6HqHRl5c3+GmdwT1KjTED9fLJxU6hJ2gpopFUsxu76UVQbG9rBAEUXIHtHfq9h9A5GIFhSKndGjiVUGh1awAsL6T1Nr+e+J+S+NGKK9IEBhzKqQ3s0nMt3MrqGB+piw94wOj4bV01ink026qXt4998WF6YaOF1WqjliMsF0kQSpqKXNjp1XJR73XwZvDCJR8Uxhg7SMDpZSmk2AK9PqlaR7+agYrG2wI9Lk/KbUkbg9O0L29222GGKn+CUvzUNzsSAAoVfyDYzMxJII17roKgG+IlNxqull5gILROLhhdo/VxpICEgaYTuCeo2xzquLI5JpJXN3lCqQNl0gRAoxCh3RtBUjpZr6ScbzWZResRFZESVNJ1K6qw0nvsSLbjYg3BGxviVUZxXTXBeqbr0eX/JSB/DA+fiCM2OsqqCwRQdJu73UX/J5EjxC9rAKdrbc5M9glVkuFLzSSlxGhLFlmCg3j2CmTqS5G5BFgMbTAzLI7lSCZHOlSdyWaygEnc3JX7B4Yv7jvKb5TNEoJMMSMtup5JR/tshxXvAOXxVOYtUsyJBA5ZNbgFpDui9qxJUEOT4hPPFzyzJpuxXQe8kaSD79iCMRnfMMfMdPGszaWQyfm2JvbYAC3dYAD6sSajhZQTqgmQ223P/yMT8/p/wDhlW8SOAhu8MoOuy6g0Z2J3R0VT7r9+NRxPCI+WkjAKJACyndDyRGhte2lIYwW3N7nHT/iXuWUbqVjVHVR3iMtpubF9Nu2VFzY3uQB5YmZrSnUBGJG7TbauaVAsL618eoBCnrdRYFulVx7zBONS3qIQjnc6SBMNhoAYESDfs23698KLiaAaRa6r2Rf2lUtMXVAoCKsglswAAAUWvtY8lLps2rKdSiGeMMbsq6lue9ulwT3kEX798DM/qKpk1SGcrex1vKQT+sSPHGr59GqMryc4u0cjFlFi4N5B2lYaWO+6n2RtjeszuJxNIp7UgAChNIW3KAAsoLABLAHYdwGogOgZfQpQ66yWWxtHCQfANI4Fh4bRubefnjt6aYDHVxSi4EsOi/nG7Ej60l+y/nh19GuQLR0gVivPlPMkAYEqbAKmx30KAD56j346ekbh8VlGUBUTIeZFdguphcFL36OpK+8qe7HLl++1elIUmSrMpZYHc7klS/nvttjaHI+W2pI5VNrEEkgjwItuLjodtumNaXiBQoV3aPTtpVevaYG/nypapPIuD3bHKfjlBMzh7LJzAw0kFFeRpCB2Tq3bxHTrjr5S2y+BmRjIJV6WIYJck2JLMVUhAB8HqTVqY37GIj0spdyscjLqO4R7Gx2PQHwIOx6HY43l4yVvVmkPyZQqhOpI5BDamS6/FdBv3XsSMRjncTRhNfLFhcoG7RCKCxv+XJMkTt3dnqSSSapE5OIa6TsmWpNgPypBfp10abm/fhWzJpeaRNr7hdyxYb7btcjrgm3EsTF9VtTwrFrKAkWUqxHYJ7fU9oDc3U4l5ZlS5hVRU8Z+CUXlcgLZNTFiABpW4bQqrsCdtlwdMtr0Z0JiyynBFi6tKb9fhHZx/2lcZhkg02AW2kCwA6ADoPqGMx47d3brA6NAayW4B+Ah/mVWFv0g+jSOvHMi0x1IFrn2ZAOivbcEdzi9uhBHRniH43L9BD9+qwRGKlsu4NPlLN+H56WQxzRsjeDDqPFSNnXzUnA0sR1BGPrmsoI5l0SxpIh6q6hh9hBGFmp9FOWufk+j6OWVR9ge38MeifL9ouL5tUk9ATg1w1wfU1z6YELb9puiJ89+g+aLt4DF+UXouy2I3FKrn+8aST+DsV/hhnhgVFCooVR0VQAB7gNhhvy/Q4lvgzgKGgiK7SyuBzJGUb26KoN9KDfbv6m5wToqdVq5tKqt4YL2AH5dV4YKYgU4/Gpfoofv1OOO9qRsgoYzDcohJlmuSikm88vliseP/Q4wYz0K6kO7Qj2k+j/AD0/Q6juuNhavD4+A/5k386XBHFTKytrb5Dmp3QkMpuvUWIIPgR1U+RxyMmPq/N+GaWq+UQRyn85lGoe5h2h9Rwvv6IstJvyXHkJ5rffx1nyz2ni+cbE91vM7D7Th74H9FdRVsskgaGDrzCLMw/ulO5+ewsO7V0xdGVcCUNMQ0VLEGHRmBdh7mcsR9WD2Jy+X6MxDKHhilijSJKeLQgAF0Vj7yWBJJNySepJwGjpUegy9GVWTVTdkqCLafAi1sNi9R78LNMPxPLvnU33Mc5TXTiDgSkq4GiMSRk7q8aIrI3cRYC48VOxH24obiz0fVNA51peK/ZlW5jbw3/8tv0W+onH01jxlBBBFwdiPEeHmMOOdjWPkFrjqCMaiTwx9OV/o3y6YlmpY1Y9TGWj/lso/hiJB6JMtU35DP8APmlI+zXb7cdfyxPF880GVyzyCONGdz0RVJY/UOg8zYDxxdfo+9Eq09pqwLJL+TEbMkfm3dJJb9Vd7XO+LAy3J4addEEUcS+CIFv77DtHzOJeIy+S3xDMQDMMngikpWihijb1gDUkaKbcua4uoBscbNlkM1bNzYo5LQQW1orWu9Ve2oG2Jec+3S/4gfyp8ZSj8cn+hg+9VYjZJHpA9EiVIM1GqRzAdqMWVJLDYiwtG9tr+ye+3XFJ5hlE0DmOWN0cdVYEMPOx6jzFx54+tcRcxymGoXRPFHKvg6hgPdcbHzGLx+SzsXF8kF/HHqknoL/Vj6RqPRNlrG/IZPmTSgfZrtiRQejTLoSCtKjEdDIWk/hIzD+GL/LBxUTwnwHU17DlLaO/alb4tf1vy2/RW/nbF75DwBSU0Ij5MczdWkljRmdvHcHSO4KNgPrJY1QAAAAACwA6AeAHcMe44Z53JcmgbIaNIpqpY0VF5idlFCj4mIk2AA78Zjtlfx9X9In8iHGY5XtUbxfK5foYfv1WCAwPh+Vy/Qw/fqsTnkCi5IAHUk2Awhk06opZiFVQSSTYADqTitM09NFrmmo5XiEmgyupAJ8FQWJN7bEgi4uLkDDHmmedmIuAV57EjoLLUiCHV1uAWEp84sV7wZxBHLXSqzShZ420hCAtNFcOh1+0GCnmNJqWxZj2na47YY+6i0xSel2aNrS0LKL6SWZo2B2sDHpkcAlkFztc264ZaL0gQMwSb4FmfQhvzI2PZBHNjBjUhzoIYjceYxW/o54MimqmZ4+bCiszyiR9LyMQY+/cqoLAX1DUGLG64csppqNZ4KaOOUXZ9aywSRGTRaWOVuwiS6GjUAm57QuL3xWUxbdP2IFP8ql+ih+9U4nYg0/yqX6KH71TjmprkHxA+kl/nS4I4HZD8QPpJf50uBfH0czUwWPmaDIBPyr8ww6XuFsCRdtAJAJClj442t0IXE3pJgpVJDKV7nIZg/lEq/GHY7lkXY2Y2NlxPSRO1ZJAZEWzBY7GJDIxtayyKTY32Ou3gT1wQpvRTTGnV5nnqWsrqewWA5YURqCLMnQ2O3ZXoASYWbej8SUcMkNjOhAnSmMZjPaOrs6H1yR9kaiC1k72sD0nEeTVlPGSmqFFOyesab3VJUBIAJGmQbXFyCrup0ncbXZ8UHxnmrrIklNVSzSU0RR5JO0ZBzNeuy3EdntYm3sDfUtsXllVcJoIpRb4SNX26dpQdvtxOWOvJlS16j34WaY/ieXfOpvuYZl6j34Waf5Hl/zqb7mJjUy4zGYG8Q1jRwMVbQzWUNt2b+04vsSqB2F9rqL7YIQrif0kUVCxSWTXN/7MY1P9e4Vf1iDiPSelWgcgO8sBJI+HhkQXFiRqsVBFxe578V3kHEMqUk8yQJE+jVCjnaQOd5H1EGc6dZ1Sk6iexexUawUlfDljVMrTKsxjUuagsyRP+UsZ7EFxpjubFAdtiQO3CJ2vGnqVkUOjK6noykEH3EbHHTFN0nC2ZURWVCwUMAxSWLXPqMaxhwQUch3YanO4A3FgWs3hjPfWaeF2sJJIVlKgEdkkgNY3te3S5tfqdiedx10ZXXOPbpf8R/o1GMpR+OT/AEUH3qnGZx7dL/iP9GoxlL8rn+ig+9U43phLGYzGYksxmMxmBnmPMe48xNIZlfx9X9In8iHGYzK/j6v6RP5EOMwUtoT+Nyj+5h+/VYmVFOsiFG9ltjiHD8sm+hh+/V4IjCFZel0+qrSTol0SZ2N721lhMoJ3sCecB87CjwjSUdbUTs5iTmLG7JI9uWoJ9Y06gARfSQCdlN7kqAbg4mpvWV9TGj4ZHLl01BUAte1x2i5SxvtZiN1wj8Kej31KaqV3QSzI6Ut1Oi57UbI7D4xT1X2tr2IGo+jG/qizysXK8t5IdBdlYltZbck2GmwA0hVCqunYKoHUXIQ5atGkUdPE5lja8fUiUNqDq7FgQNCpqc9GEZs3QkqDiNeWvrSmlltZlmIC6tgdMl9DgnpY3I7hvjmKa1dF22f4KR+05YqbxoLKCERbM2+kk77i28EewPp/lc30UP3qnE/ECm+VTfRQ/eqcBa8P/ED58v8AOlwROB3D/wAQPny/zZMEca9tCPkGVvralkmeelZJV0uXVozTzJEArK1wjA7i+5U2Cjs4M8LcNCl5ltJViBHpSNQI7KR7H6RY9w6bd555nlyLU3MSOs42DFgBILMwsAdRdERgp2LQncFtyNDUyhOZO0SR6LkFGjKW/O1SMoW1/C22KtBF45oaSCOSokR0nk5knLUM4c6TEisALRlmeNrnvaQAknd84eywU9LBCoIEcSLv1uAL3873wtvMtTPLUkiGjVFi57sBzgHLHl36IX0gSnc6To9oMp7hzMRIjJqZmibTdwwZlIDRuQwDboQCSBcqxxr0ILjC3APxTL/nU/3DhkGFyL5Ll/z6f+WcTDTFhA9MmaPBSRlbaWaVWJ8TBMqr7jqb36QO/D+ThW4jcV0clPAVk5ZVnZJF1AixKR9QXKEglrL2tN7klHHtqrbhng1qmrp5avmyoTzJGJ+CYtEkiD2QI7l4107hgQAV0lRZGYGu9c0xDXARdlm0CHRYiwZIdavqA2LPs24/NkcO0MemSNZGkptEYhjYj4JRrBWwAdSrLp7d2BjsTcHBjM3dU1oUGk6m5h0qVAa4L2Ojex1WPTzxWWW6JCvU8S+tVCUccLSFJV9YkUjkxmJkeSPtdpvyVFwL6h52N01DKK15NhFyVQdO43UKAbgC7libXugAshJGZNXRrVTM80CKzERrzUu/MKyar7ahc3Ui/tkX7O7Xib4MDM39ul/xH+jUYyl+WT/RQf51OMzf4yl/xH+hUY9pflc/0UP+dRg9MJYhZlnUFOLzzRRC1/hHVbjyBNz9WBvHPE4oKKSewLiyxg9C7bLfyG7HyBxTqZkz0UUvN01U8xM0rXBmQFRYsSHZUewEcQVLsPa0McVjhvy1q1//ABKo2R3hMtQkfxjQxM2gDqxvpJUCxJFwLjEun4l5w5tMFqIgLSIupJ4z8x7X2/IOk94LbDCPlOXGGtjmh5zr6uS+inmKvIpbTtIx0rpdyVLB7xsAbvusVeUzrmE9QpmhkiCsNalPhnJ5aO7SOpjY3OqR7MCU2NgK4wbXTk+bmbUCtrdpHAOiRCSARcXRwQVaNu0pHeDfBLAnhfOlqqZZVTlsSwljIsY5QbSKw66g1+u5BB78FscMu1wMyv4+r+kT+RDjMe5YPhqr6VP5EGMxNL2H5ZN9DD9+rxKraxYkLtcgWsB1YkhVUfpMxAHmcRYflkv0MP36rHPNJAZ6dDsAXnY9wEahRfy1yo36uGdhHNBGB+MjmzyWZtCuxW19Ii09qNEJNmBFySSdTHEearbS0W86sD8HPGRMAN7hWCCpQbHazjxY7YZhjjV0ayoUcXB8NiCOjKeqsDuCNwcXKNFLLY4XnR5FFQsloUWQLI1MyiZ7BmXU8b2ftntgqFYXBCNdDlcMIIhijiBNyI0Vbnz0gXwAzSBok9Z0Ey08gabSAonVUdDJ0tqEUpfbvQpewFmi+KojMQKb5VN9FD96oxPwPpflc30cP+dRiS84f+IX58n82TBHA7h/4hfnyfzZMEcN7aFP0mZ+KOjEuhnfmqI9L6Sj2chwSrA2AIIIIIJB2wCy6eadIlmqDXl7OY1jRIGAsdNgoaQK3tSORGpFtLuNGGbiamSepooWR3tKZjpvpRURrGTe2lmISxve7C3gVp6GGljYxppUAXtckgCyjc9ANgL2A2FsVLqAHiopnn1Xjd0FmkZSY6dtuxTpcam0mzO1j7O/WMd8yy+eMCeJufNGRsVVGkiv8JFdbKx6MlwLMOtmODsUAQaVFgL/AMTcnzJJJv5nG2J22nKhrFlRJEN0cBlPiDuNu4+Xdhaq6lo6CidU1spgIXUFueWepPQeJ326AnbBjJOy00XdHMSo8FkCyj6tTuPqwJnpuZQ0SA21GAX/AOWcMZJqcpWwaoUVU7GyIw+CU9eyhusaL3yEMx8SSq43rcg5lrtAhHsKIB2dh7LB1kve/aQp7hg4VF7238fI2P8A8D7MAc24OhqWdpbdvY6YoQxFrbyMjPfzVlt3Y0raLtXl9UJmWNljrkXmQu28VXGNIeNzsdYsgJO9jGTqKCQR8yz1a2lnkalk9ZijKTwOUaNdDFyrhnFgSLhgA+ykXtu1vwmFjRYZZQ0Tq8RlkeUIRsR2m1aWQuhAa1nO3TCTDlM0WYVc9aqRy1UlPHAA2pHj50QdQbAudKxhkIBIJ2AucXNUGSjghiTlJmFPcjSUZaZkc9CGW4kck3vqkJJJuTjrwpnV5WpgwcRhx2WLrGyFAUVzuyEOLK3ajIKm40kTqSpdVPMhqZI23LSCDpbe0KkOF79JUt5X2xE4WyiGGpquTGFjPLZCGuvwi6n0C9kQlENgOoO5AULPqsK5ufhKX/Ef6FTjKT5XUfRwf51GPM4+MpP8R/oVOPaQfjdR9HD/AK+JJc9K8aNSxBwzAThgoAOplimYA32tYE3bsi1zcXBg0WTZbHS0bSSw08pQTI7clS11PtB7iRFDlRqJYD8rVc4JelShSWiVX0g85SjPq5anTJcyaQTyymtT3C4JIAJx2kp5Gy2FqRFMjU8WwEN3VUFogZAyAEs25DADVbcg4udQex+DNomhMqypJGqks6EMvZF2PZJ+zc4WpYRXRzwrT1KQ1SkmolAXUwtpXlORKIdIABsvU2sTrxO4fablFC1PHrj1RCGMWjN9LEkHQ/aZegtcN1BGPci4VanmkkeYuXIY2DrqbSQ7SAuytqazAKq6dIA2uDPRAfRTWm1RAw0mNl7LMS9wDG5Yn27BIu0LCxXZb6Q/YS8ooJUzJ31AQt6yVTpZeYpkbr1MxUliLkMB0TduNWvL5inWlrgoC+od2nTfVfyxOfZiJlnx1V9Kn8iDGYj8PVfNeqbQyfDKLNovtBB+YzAe69/G2MxzvZiRD8rl+hh+/VYG1gMlVVAWOij5Y3/Kcu7C3hp5Fz+kPDBKE/jc30MP36rA/L7ipEh/82WoT/p5YT/tpWxUFH4Zg6h19lgGHuIuP4HHBpEnR0D9QVa1wyXFr2NmU94uMAuD64A1FC1iaWRkS5vqhOlkB8SiuqEfN8cFm4ehvqVTGQLDlsV09N1A2U7dwF+huMXrTOWX5zzJBDIoD8rUw7iyuY5Vt4AlCPEOMb8PTHQ8LA3p35Nz+UoVGjbzvG6X8w2B2ZZZy62klUm8jNFKxA7emJ3Qm1grFowCQNwALbLYtSNaonXyib7Vdf8ATwhPxApflU30cP8AnUYn4gUvyub6OH71RiS14f8AiF+dJ/NkwRwO4f8Ak6/Ok/myYnTS6VZvzQT9gvhvbQMyNxK01QCDrkMa73skJaO31yc5v1h4YIV0QaJ1IJBVhYdTseliDf6x7xiHw1SCKkgQAC0SE2/OKhmPvLFiT4nBLGvbI2W5gs8Syp7Le7uJBG3mDjTNKSR1+ClaJx0I06T09oMjX+oYFZRMsVfU0qkBWjSpVfAuzpLbwBZEe3i7eOGHGvhgLJJGFTIHJLPFE4YxmMkB50PZJO47F/nLsL45QfJcv+dT/wAtsSDVa5aWUCwMs0XvW0hH2mBD9eI9P8ly/wCdB/KbCkxE7YBUeeQVl1XnoyGzKDIjxt+a4ja6nyf6sSc6qWS1ptBY6VRYeY7ta9lGrfa56WAFyQN8BpeAo5BzrvFWli3rHMLSXItpfSVUppAHLSyrbsna5017I1+DcB9oO/0k0z394ZyP4YH5/wAP06U0pjp4BIyctW5S3DORGpva+zMD1wMy3jKWCcUlcAZtOpWWw5q9NadFk77oNLixAV+uHBGSZOgZGFrEde4ghhcb9xGN5jErhea0MFWjloHC80AlXjLdk8xbmORVY7uFjdQNV2BILVHtWSfpQRn61eYf5N/DElaFQ0h6iS2pTbTYDTa1u8db3viDl8oarqAtrRJDFsejfCSFfqWSP7ca3bOubfGUv05/kVOIcmbRw1cwY3dkh0RqNUj/AB19KDc27z0ABJIxNzU/CU305/kVGIFTJaplvcIwgVmUkMpJl0MD4a9KkfpeAN9Gcs8jkq4wixIgLjSah2QswuSoRFZrFNYvqU2uR3HE3huoBR4tMiGFgpSTTqF1V+q7MtywDCw28sQayoaKRkClk56OtgWKmRkNtuikipHgLqO/CvleevDX1dQ4vSyMBJa5ZFCQtHIAAbhVlVWA37W17WLrcGzM1LWGqmlY06w30wtKCXisqjWoB0sGe5sxU+drA6ZXWwU4dIKqOUhkLxmQEhmccwouo6VKtcIvZBUeJwAihSsq4XgqGqIeSsen2VUREczTpdSXYMt2XZdQuDcAbwUQVKqbnwrGk8/OSPW5eQKggCvLvHMj6TaPYtpG9tnTOlVmUS1LSuslpHdRIzzBVHKhdEKq2kKpZiym2xNtRvbXK5ZvVBDSaPVhrAkmQySMpkcW5UY7I1al0kM23bVL4NUHKaKoWpKqPhTIWYWAYaJ3B2AUsTbwBAwC4czCQ30zKGDCMyGNWFwFhZtJKlg7xxy9b2D79MTSY+DaQRioUBgOcPajjjJ+Ag30RqqqPLSD44zEjhuOVWqRMys/OW5UWHxEFrCwt/8AuuMxxy7VOkmAfjc30MP36rC7V1bQpDM4bltVnbf4ItUOo1Duuskqk9L6B54YoD+NzfQw/fqsDqXL3qKFAHAaZHLi3ZPOLMwO1w6l9iOjL4YuCoudU8VHWU09ionmMUrDudwzRsT4FtcZHS0g6aFs3DAoU8dbRqsyhkmjBYEbgkbkeDq17HqCL434eqHenTmkGVNUchH5TxsyFvLVp1W/SxXpgviKc00Eha5SMiaJ7nssjCQxMeoBswVuhDaDuBrK0jhqmRlN1aCEg+I1VNj9lsb1dC5LFHuG2aOQBo2FrEdNSXHgSP0TiJw9TiNpo9wyNpVT3QgtybG+6WLAHusVO4w+gM4gUvyub6OH71RiJXcVJHK0QhqZGW2po4WKAkKwXWbLqsymwv1xrkFe01RUM0bxWWEBXBBt8Mb7qPHz6dcGvDJfDx/F1+dJ/NkxH4yqWShqOXvI0bInznGkfZe/1HHfh35OnzpP5kmIdWolmfmuVSNikS7BS5p9bO5PUhJGsLgAKTucPtvQtl0mqGNtJS8anSbXW6g6Tba46bYkYiZNNrp4WG+qJD9qKcS8SSHnkPqlV/xGS4ZqpYT1P4tytB6X2V1af3L3Ye2kCjUTYDcnyG5P2YX+N0/FmIXXIVdI0uBd5EZSbnYaYuafdqx6SpoY+SfxUwgszM5kWELcgDSSzcsFNyCDvuRbFdwNZTy6eiJ2PPhuDtvJqU/XeQ4yFrUmX36AwX+qFsQ804g9ZiKJS1YJIsXhdNNjYsBYtcAmx09bYmU7XpcvPS7QfV8C2EJ+UUDajPLvNINh3RR3usS+B6Fz1ZvJVAyinE8vMuDGoIiFx2+qtMB+afYU941HowwMzzM2mYU8G+u4LXNnAsHFxuIVuA7ggkkRqdTFkJx5UY4tEZOt7B5dgwFt2AGy2GyKuy3G1gcBCYshhrpKmapiSWJyIIg63+DiLanB6qWmaSxBGyocDJaWpoJ6elpqovHUGQRpUxmTkhE1WEisH0dANVwNsPMMKooVQFVQAAOgA2AH1YWa2ZjnEH5kdOyn50xYj+FMB+sMMrV3hTNAhVmoWY9JAs66fMpuH92pcFcqoXjVuY4kkdtTsF0qTpVbKtzpUBR3nvPfibgdnWepTBdSTSFyQqwxNI21rkgdFFxufHE9s2zQfCU305/kVGBebQ6mqtzZUhLAG10+FEg8/g2cjzCnqBjU56009Mvq80a809qRSOkM+3Qj/ux2q6eZ56hYjEAUj1CRCwcWkGnYjSpBa537tu/D0wplFSXhjdvbKgP84XDf9wbCFm8ksAlMCpqcy25ihk1QzBDG4PRJoTEl9rFFOwJIYI6msi+MWOKO5uywh0W5JLHTUhwuokltG1yTYXOIUTzDWkwhd4pTNKqKwbS11aRFdyssLoXUjUCCSN2WxqAEpaTnwlqWZqUKqSNEIQzxazZZUu6GIqhZXPR1jD2IftEv+Fcp6WasqpqgQ2l1OexrIspVI7oAu5Lm4AkG+4wZGd0rNDyIppVQEK0EDFEXTo5TkgADp2O4oLgacTqWohlPKeJ1fSSEnjsSmpSdN7qyhtFwDtZL92NbWLa5U87hdQQmLUhtcGSGSiYlh3oZlZSOpCm3UYyqq5HqFE0PLEo5TlZFdGkB0NpYWbdWHtqCAr7d+Ga59cZiBojpwNV97s7Mwt4aY0N/dgG1M02VrI6nX2qgL3kF5HK/OaF2X3tiNkayMMGn1kF+YmojoT6vT3I95xmI/CldzhNJcEl0uR3n1en1f918Zjll2qdJkPyub6GH79ViBG8wpylMoM0ks9mf4uK80l2bxtfZBux8BqIkyVSRVFRJIwRFghLMxsFAequSe7A7LuKKWNZbTJIDI8kYju7Sq5DkIq3LkM5Wy36Am18XAj8OieOGFTIzrreJJXt8JreR+eyg2sQqqgJ6yXO1rlMwlemqEkUp6tO4WYNcctyulJQ3SzFUjKmwuUNxdrhcqz+RZ/UYdDSL2xHUHQ0UHVFHLDlnClPjNJAA2N74g5rm9arzRVDwxwg6QJJacNUIwOrlxmJixt+S1r36ju6a3UrGwLzlhGYqjuRtLnu5chVST5Kwje/gp8cAaLjaOBoqZzNPIy3jYxGNyoG/O5uhFYd7A2PgO+QtewkOmmLwsrc1YKiKQC+oduE2sxKuDyybkEHUcHE7C+NqsI7x2Ys0qSLa1gRTSrvc/wB3b3kYYcgzAzVNSxieKwiWzqQTbnbi4G29vqwoZ/MstmV+YI9Khvyiq84fCA2ZZF5qqwYA3F7bjDzl7Xqpj4xwH+fir0HDLqzlUasF1NqYKt7amaZ1Vb9wLEXPcLnux0jy9IadY3jE7EhmGkHmS7FpDquBdgW1MeyPcBgPHmsUQo1mljjXVPINbAF2VnVVUdTbmM2w/JXxwTfjCnPxRaawYsY1usYX2uY7FUiI8HIO3TE6pd+GmPq6qbAo8iELew0SyLYXAuAAO4e4YKYS8mz2eeGoqqNIpYWYtEhkbUzgdtSNKqhZt76yBfvxpHxa84WKblRcwDmCmlaeWMWJdHEa/A32XmAta59kkEa41tpWczmZamo/8mCCWOHweVlZZJAO9V2iU995e4glmnpLxNEOhQp9oK4U34mgrIJYKVSqIREHfRFGCpSyqHOsj2RYJ3gbYL0/FVu1UwtToW7MutJIWGxDcxD2Ad7Fwo263NsNlYsZPn9qppFhlkYQRqwVSSWMdI2oAAkr3Xt1vg9CoNHl4I2JgBHkYW2wH4V7FeFt1Qr9Sgpf7YWwX1sKKgKgFgYCASQD8C3eASPsOG9iJeVx8phzADUzAFlS1oo1uFQdAsMYJF/ymLEC7WBvCbRcXU8UkxJXU0nwt6iE8tgFXQxupRR0Ae1jqHljpmnpCSIX5RCO3LhklJRZJPJSnMMf6aqw+3E2WnZvwkzuQ1dUX1BUhkQAXYMkszKLD9BYbAdQf0jiZmme11OYdcNLpcESyGcpHCwAtdnALAm/RSR54F5TxVT0tE7VLs+lxqaON3R9IjCCKRVCSKAiC5I3Bv5slbZ9uO7p3YX+MZRGiSEMQomBCgXINPM1hc7m6C3nbEWiz6RIgIoBJudETVEMcuksxRFS7DsrZe0wPZ6YzP8ANEniMQDRzB1+CkGl7PeLUtiVdfhR2kLAXsbHbBJqsH8PZkSKKHlOAJpG5ljoN46o2va1+10Jvtjzi7PqeColWoFUqlImWSnJBU2kUi6sGBsR3HZh44kcK1GunpT3etG3uNNK3/2OOucUbS1jqqRMRyiOY5FyA5KgKjb6Qd27O+4bFewF5RnsdMXkXMedD7UkFY+ioj2teMkC5sLaCtiR7QuTgdmOeGWTSy1YVE9aBETJUIjt24o9La1hcAC+sEG43AUKfPAyzDS8EcKnYkTNK3s6LqDGAHICdti1iiHSSL4KpldYoUevM636imi12sbXYtp69+nr5bYdxkPJ8v5Mc801S8dNOo5cb3i9WVh0uzm0m/tbEnc3PQBQ03qaqIhKIYg7QtUE3LuNMlXMxUcqFEJVY7BpCx7N7EGqKvoknXnMz1QXV8IXmeG4GpWKaooZNRYWj07DwxPqMxo55C6kVUsGkiGNtZVi1lbl6givqI+Ea2nvKgYnbJGcwa6Z1DOrTosQJ2K67rq0/kuA7E/N8hjpmxWNIlHZXmR/Usfwp+xIjiLVZ7VKjMuXyuVF9Inp9R9wDtfbu/8AxgZjnEdSPg2W4idRGzASLLKUhCtGTrUqGa9x+UMRql14DFknW1lWYBAbXEfIpzGDboyoVUj9HGYk8JD5Qfzpg/8A1wwP/AMB9WMxzy7VOi9x80wlkNPTGpl5UIVSpdYzrqvhTHpKu4tZdR23t4FZyrMs050ih7VRVXCVEIi7AaQlIQZQzqZDcgKB2VBYABSzcW6BmGpql4GWnjsFrIoNV3qL3EinXaw3HS9u/AyryWgnZGmMkzJ7JbNIWI6bgmUEdB0Ix3x6Re3mR5zHWazV5hPEwd00IgpBKU8CBrkYKyfBlyynu3ww5PRT08E7wxwVT868SxxLEUUqOrNbmOLi/av1Gq4sOCZdQTMvM5ihTqQvmOpVbxUCpYhvMDAyt9GmVM7P6266iSVWri3P6wJ+04dxhj/hlJHLOKtnkesVWemlIlAYaRphULzH0l9IZAQAvUadlrLPRlMlSFgWWhXlErUxT3OrVdY5Yy3bIU6TpAF1vc6to9NwdlkTBwarWpuG9foVOxv1WcEdO43wYTM6RLj1irsegbN6ewHgPxrp77nFb10EPJ8wqedMtdHEahUaJ5BEfhVWSnYLIDHym+DLlSDcq/QWvix6Qfjc4/Qh/wA58IbZzTuFgpyHdjKwHriTyu3q0oA7Lux9iMDewsMOeSZgs1ROyn8iEMO12W+GJXtAHa/eBicjFaZnUV4e1HSyIvb1VKQNNI55hYAE20qtgAoOnr42GkfFFdBRiYTIaUKENoRJKHBAYSpzWWJ3YyMWe5ubMB2FwTy7lDWGq5t5ZC0S5nDGAdb3GjsugH5urHbLMmy+KR5VSQySXLOMziuSTc7pULffffFhvJQwzwNyswaaotbTUC8cRG5DUgUCM2FlDKd7AXvuyV9FO49V5JWnkhtNUwlY2DaDcqg7QJYAabNs53FrEU/C+WzpJzHZGl9stXBmNtgSea6t4C9+/AGt9GmVou1VPLv7K1dKLD9cqLd3W++J3CK13DNFVwQwRoKqenIXW5GoIjMCk8sYst1BUITrBKmwIJAWk4azKiojPTtJAyM2uikYTRcu+7qLsVFjcqCzWDWPceuX5Nl9MDynq4yR1XMqNCPPs1ABPvBxOlzaiK6XnnYWsRJm8FjcEG9qnvDEH34dgX4CqA/LHKjjCpLpVUICHmo1kLorhCkwsLAWt16475it8uo+yz2EJ0KzAvaFjouoLDVaxsCbE4j5LxPHJUNMunla2VnRxIiaoqUglowVFzCRbYefcfOIFVsqpA0hiU+r3cSrEVHLP/mMCE8Nxve3fifZI3/E8xR0aaNqOLmWSL1VUp1Yl+XzHZ0SyswYE3uQtwxAGCw4gqBUrS5hVmAKhcyQQbAagAfWXDsFZSfhAF02AYgk2l1NNSzxlJ6iadW9q+a05BsQbaQyp1APS+JdFltAkQhRJVjsQVGZJpIPUECqCkHwti9/wJuUZInraPBOk8IjYPzV50sjWBDCc30x9pelhcMLH8napgaRoKuuElEaeXSkYmj5TI2gXkvdAN2TqCQNgCQogZr6Psqm0fjJj0LpXTVqbDbbtlrDYdLYBVXo9ypHIMlRKBbtCsogD7tUit5bjuxPilI4j4DjmkNRQ0V1d4+0jmBlILa5ogSoC20C5BFwSAQb49ziOtoaiOKeT12lBWWGSVGMqMjam0uiMdSqpvqIBVuosbSaaSjhChJ6xFXu/wCLUwU+ZAqtvcLDyx7NxDRIkrLJqdoZEBmzOGS2pADZec+9lUXAvt5m7ug3Uq2WnuFB9bmDaVC3KrWLchQBeyjfvwPzyeYVZFOsjSaoixSMNpQxzqzAuViVrlbB289LWtjrQZqHeBCCrGpd0uG7aPFUSaxdQNPbtsT0PTpiFxLmyx1UsbTPCSsTXjqaWJjYSC1p2FxfwxE7JL4nbMqeJnno+bCjX1VVSagqS1lIWOREU3YAFUuL9bY5U7zU09PBUPBTRSsCaen9Y18oEiS6qzoqkq4cElrBu8bMLTRSiSOarq5In20evZfupFmVzzu1e56adrd4BwSX1NuWokqotNgrDMojpG1utW+w8Ap9x6Y6bCZw9G6CmioKlJqVSzzPISzOCwBWIqgj0g6rhSNJK3sNmF1tG9ZJHVV6T0KU91IEgVWDX1MZQUeMKdO9yG20jrjSfgvKmlMpzGTmN1b1+MFunUixPQd/cMRKvIssRAvrEc4LL1rEYoq6CQhkqk5bllFnTcKNJB6mfBby0VRSwx1MM+YTPJIUA5az6owZhFKyOAy3Q3G9iWB2vtC9ILzrPGKqECWxelrKRXDkoNXKlS7Nova+ltvaF97d0qaZGulfVqt9Wg5pSFbi1vadyeg2N8cTmFGkqzeunWpuOZmmq11CH2IH3KAKT1t343vbH3hSpjfnmK2gSIAAbhbU9MNN793TGY4cEZwtUtRKrIwM4GpHZ1OmCnHtMiEnx7IxmPNl2udOs2UQz1s3Ohjl0wQW1xq1rvV9NQNumO/4F0P9ipf3eP8ApxJrckhlfW6XawW4Z1JAJIB0sL2LNa/ifHHEcNU/5jftZf68O205/gRQf2Gl/d4v6cbfgVQ/2Kl/d4v6cb/g1T/mN+1m/rx6eGoLbI37Wb+vFcv6Go4Oov7FTfu8X9OOkfC1IvSkpx7oI/6cefg5B+Y37Wb+vGfg3B+Y37ab+vDy/rIeacAUVQ6u9OA6CytGzxkC5O3LZd7k7494bypaeoqI1eVxaE/CyvIwuJeyGck6dunmcSvwbg/Nf9vP/uYk0GVxwljGpBa2olnYm2w3Yk7XONy8abQLkXDFJLTo8lLA7MWLM0MZJOt9yStycTTwVQ/2Kl/d4v6cbjhem7oyNybCSUDckmwD2G5PTAzPvUaMI06yqrtoUqalxqPRewxsT3DvscPLd8MIfgRQf2Gl/d4v6cejguh/sVL+7xf04j5bl1JOG0Rygo2llc1KMDpVvZdgfZZTfzxN/BuD8x/2s39eDkzQcH0X9jpv3eL+nHePhylX2aaAe6GMf/XHI8OQfmP+1m/rwtLn+WHmfKAIW0ysVrQsTXtZz+RuO/DLvphFfRrRIzNCs0DMbloKidD/AAe38MYlOklFl6OqujGAFWAYMOS3UHY4IQ5BTOoZNTKwupE8xBBFwQRJuLYlTZNE8SRMl0j06QCy6dIstipBFh54OQ0jHgyhPWipf3eL+nGv4EUH9hpf3eL+nECaGjSrjpDHLzZY2kU65dOlet25nXyAwU/Bmn/Mb9rN/XjbLl+BND/YqX93i/pxsODaH+xUv7vF/TiJW0dHDytSyHnSCNCjzsCzXsSVcgLse0dsTvwbg/Mb9rN/Xh5M8XhGjHSjph/yI/6ca5jwfRzxmOSmi0Eg2VAhuOm6WP8AHG/4NQfmP+2m/rxn4Nwfmv8Atpv9zByYIj4ShpJ6UwtOq81lEbVErx/EVG4R2IBFtjjvUcNUtVVzmogimZViALqCQNLmw8sE4MggR1cK2pCSpaSVrEgqSAzkX0swvbvOMq8ihkcuwfUQASksqXAva4R1Btc7nG5DQf8A+HeW/wBhp/2Yxr/4c5b/AGGn/wCjE38GIP7796qf93Hv4NQ/337zU/7uNy/raQx6PMuH/oab9mMbfgBl39ipv2S4lfg3D/ffvVT/ALuM/BuH++/eqn/dxuX9OkdeBaAdKKm/Yp//ADGw4MoR/wCjpv2Ef9OOv4Nw/wB9+9VP+7jz8G4f7796qf8AdxNv9LXIKKOJ6lIkSNBMtlRQo3gp77AWxmJuX5ckIYICNTamLO7kmyrcs7E+yqjr3YzEUyJBxmNyMeWxi8x7jLY9tjB5fGXx7bGWxts8vjL49tjLY22eXwkelekkmp4I4YppHFTHIeVGzFVTVqN7EA7iwPXww8WxlsVMtXYs2rzibMZI8vnCmsOmaMiSWNleXXLdoQAFcIFspZQPasAd8CaKd5IW9WeokAr0erhAnDx0zFisSK5DtGBe+kAt4WGLMzbJoqlAkqkhWDqQzKyOvsurKQysN9wcbUGVxw6tAN3ILszMzuQLAszEk2AsBew7sXzmhov8CU9Qi1XN5ghNQ5pVl1a1i7tm7YW/sq2/XbfC3k3NjOb6qSpY1UrtApgcCQMJFFyRpQdoE6iNjiz7Yy2J5nSrJOH6ylpsup357wJHKtQKZdbLI9yhKggsqaiARcAi/hjXP4D69Twu1a+rLXGkNKZTIDZGYQtYPdRc+ze2rxxatsDJOHIGqhVFWM6rpDcySwX83Tq0aTcki1id+uKnyfY4kzKcvq1rMsNQsjyRUciSy6GZVkf2FdxcE2ABNzv1O+IvD2V1UkE61C1vrRgnSQMNMMjsSUZX1ds+yF02sLjYdbQtjLYPyNxVZR0c0dDlixQVsckdTCahdM/sooEhK3IMd9NltY2Nh1xvnFDXtLUaRUeteuo1NIpfkim8CQeWqAX1K25JGxxaFsZbG/I3FVHEdBVNLmMkSVusT07UpX1ixCm02gX0lfa2Itbp1xaqPcAi+++4IP1g7g+RxtbGWxNz2ZHl8ZfHtsZbE7Ly+Mvj22MtjbZ5fGY9tjLYzNceY2tjLYzPFxmNgMZj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hQSERUUExQVFRQWFx0aGBgYFhgeHBgcIBwXHBwZHB0cHCYeGBkjGhoXIS8gIycpLSwuHB4xNTAqNSYrLCkBCQoKDgwOGg8PGikkHyQsLCwsLCwsLCwpLCwsLCksLCwpLCwsLCwsLCwsLCwsLCwsLCwsLCwsLCwpLCwsLCwpLP/AABEIAM0A9gMBIgACEQEDEQH/xAAcAAACAgMBAQAAAAAAAAAAAAAFBgQHAAIDAQj/xABMEAACAQIEAwQECAsGBAcBAAABAgMEEQAFEiEGEzEiQVFhBxQycSMzNHJzgZGyFiRCUmKCk5Shs9JUY3Sxw9MVg5KiF0NEU8HC8NH/xAAZAQEBAQEBAQAAAAAAAAAAAAABAgADBAX/xAAiEQEBAAICAgIDAQEAAAAAAAAAAQIREjEhQQNREyJhMnH/2gAMAwEAAhEDEQA/ALfY48L2649bFMcZcYT5nUihobtETbsm3Ot7TM35MK9fMWO91A+Zjhcq9Fujhn3pbpYCVivOw6kMFjH/ADCDf9UEeeA1H6UaqfeOLa23KpKibfw1BlH8MGOGvRhBS8tpY1qpie0720RbEgxxtsRqAFzdt7+Iw4ZlRmSCWJTpLxuiney6lIB28L92Om8J1E+VayelWsg3npTpHUtBPD/3NqUfWMNXDXpKpawqoJilbokhHaPgrg6WPlsfLDUo2thI4l9F9PWo7ctKacs2lowLMLkKZFGxLAAkizC/U2IO/W9zTeYd74y+K14D4ungn/4bmF+Yp0xSE3J27KMfygw3V+/p3gCy8RljqmXby+I2Y5pFTxmSZ1jQd7Hv7gB1YnwFyccM/wA8jo6d55T2VGwHVmOyov6RO38egOKcy6grM/qmkkblwIbauqxA78uJT7UhW12Pjc9y4rHDfm9C0z5v6a41NqeK4JsHlYrfzWNbsR7yD5Y1X0g1zrqSGRj3hcvqStvHXzCT9gw4cN8I09GWEUCqRa0zEPJJcblmI1KQ19htYgjvAK1NIWkifVYRliRvvqQqPsvfDvGdRvKt6f0yyRsFqqUrf80PG3/RKLN9TDD7kPFFPWJqgkDW9pTs6+9TvbzFx54BZpWyz1xhAWWJUdTBIFMbkJcyMSDuJdKeQv1JwA4t9GTU7eu5WzRyxdoxKSbjv0d526xm4I6fmlsxv8G6tC+MvhY4B40XMICSAs8dhIo6G/R1/Qax9xuPAloxyuOrqq28vhd4l49paK6uxeX/ANqOxYbX7W4VNt9ze24BwvelH0hGlHq1Ofh2ALuNzEp6BR3yMOngCD1ZcBMg9Fbimkqaxdc3LZ46di1i2kspnI7TsW6oNt97km3THCa3kLfpKX0wyzOVhhQAHoqSzuPeI9A+r/PHSo9ItfGbmmdk7i9FUpt7wxt/HDlwbXq9PoCRxtGQrLEoVDsCGUDop3HfurC5tfBXL6Qxh7tfVI79+wZiQN/AEDDbjPTeSRkPpjp5TpnQwNe2oHWl/OwDr9a+84foplZQykMpFwQQQR4gjYjAPiDhGnrWKzwIRo2lFhKGJOwIF7AC/auDcbHfFe0stRw/UiNy01BKSQfDpqKi/ZkUblBswBI/ROMy/wAtvXa4L4y+NIJ1dVdCGVgGUjoQRcEeRGPZ5lRWZiFVQWZjsAALkk9wAucc9KZNOEUsxCqouWYgADxJOwHnhCz30x00RKwKZiPy2blx93QkFm+pbHuPfhPzvPqrPKz1alBFOpuAbhdIPx0xG/W1k7ug3ucWBw16OaajZDyhPJpOqeTSSrC1gkZ2RSC267iwuTe+OvCY/wCk730Xqb0lVkykxxE7XXlUVRID+vrA+wY5v6XKmA/jNL2e8mOaE/Vr1Lfy2viy8ypDLHoDWOpDfforoxG3iFI+vElluLHcHqD0t7u/Byx+m1S5w3x5TVtlRikpHxb2DHa/ZIJV/qN/IYYr4r3iX0VRVMfNhRaWqHatGbRlr3ANvYbp21sL9Qcb+j3jaSVzRVoK1UdwGPV9N9St4SAb/pDfexJLjLN4mX7WADjMeLjMc1E70qZ4aehKIbSTtygb2stiZG8uwCL92oYr/wBFnE1HTPIkrGCeYqVmYKUCXDCI3+Lv1JO2/VSow1elqVCRGy6n9WlMQ/Td411e8KNvnW78VZwxkqzvViaMsYoS4+M7LB41sRH2mGlm7I37O3Q49Px4zh5csr5fTakEXG4PTHuPnLhj0j1WWStEQXgVyDA5N4xc7Ix7SEeBuPEXxbcPpWpHiSRFnbUPZ5divkSzBT+qTiL8dipkc8R62tSJdcjaR07ySfBQN2bY7AE4Vz6TIGWyK6yE2AlGlR4EspYdbAKNyfAXYQDQTVaPPJIUjCMeadIJFibRA3RY7gdvdTYWMpCyjcPttgHGqvXKZ1is9KYwZlYDWsj9ldAJ0tGxRx2m2JPRgcWTwxmrVFLHI4tJYrKPCRCUkHl2lJ9xGEaPPNGSgTBj61BpiVEitrMZZ5AUN7CRt9d3upvcnBH0P1LNTVCsSStSTc36tFEx67+0Sd/HF5TwmdlT00Z40lQtKvswqCRfrI4vc+Sxb729psNfow4po5oYqemcxNGljTyBdTte7Shrdsk3Jse/cCwxXnpKAkklMS3kFRUGZu/SG5SDzAQfxwHGRquWQ1SRuJmaY6wZthG8dnBXsJZS+7ddO2+L4y4yDfl9MY5VNQsaM7eyilm9wBJ/gMUxwP6a3QrDXBpF6CZReQfPUfGDzHa8mw5Z56RKd0MSJMyllDNoUAprBcAO6sboGG478cr8dlVtI4LgLTyyP7SpY+TyOzSj/qiB9z4bZ1YiyMFNxuVvtffa43t0Pd4Hphb4DzGGRJdD3kaRmKts+kBI0YjvDKisSNrsR12x043zqSnWl5T6TLUpEw+Duysrk2MnZVgQu5233wWbrToo5ll7ZbnIqIltTyrrkA6KjOFm28FkaOX67dBiyc1zBaeGWZ/ZiRnbzCgm3vNrfXiq/SjnPMjip7vz4UInYqAPhIgWQ6dr30E7BbgWNxbDlxHWK2VRtNfTKKUSeas8Jf7RcfXirN620qn8g4jijzJauvVpO2WOmx0yntayp3ZUDCwHTs29mxv7JcxjnhSSKZZ1PSQad/eAAAw2uLD3DHzY1CZcxjR4zypqgAKCd0aSxsRvsu1/0fI4m1GbT5TWMaTVEl2GkiQpKFd17SybtYWGod4OkjHTLDkmXS3cv/FK7R0jZuUfDSxUwn3KXSMeJkkPdh2xUUXpCp8wUNJHLFJoKShFLD8oo6NsBbVKLNYguh303w15R6TYXRBOskchUa20Bk1WGq2hmYC9+7HLLGqlOWA3E/DvrlPLCzCzKDF2d45FuVfVfftWFgBtcb3wWp6lZFDoysjC4ZSCCPEEbHCfS8TyCqrjLITTUjm+lYjZeUraSAOYW1sbEbdgg74mS+jUX0SZg/q5ppQVMYDxg/8AtsWUr+pKrj6wO7HH0zZ8YqZKdTYzEtJ9FHYkfrOUHnZhgRwHmWvOpCoYRzLOVRtiql45QLdPa1WsSNzvjb0tsryyoF1zCKARjwBkmZyPM2UW8sdOP7p34R/RLxPRwqaZn5FS0t3d9BSbqBEHN9Gm9gLi5uQTqK4uC2PnDhelE9LOJ4DKkLoAUjYylpWYGxHtWIva69Re4ABcuFuJaikT4GX16jXYozATQ/oq7WBt3JIEJt2RbfDnhutKt3GYUX9KNJpVkWd9QB2j028jzGXf3XHngjk/GtNUsEVmSQ7BJF0knwU3KsfIEnyxxuFVsbYGxt17r9L+eK19JHDsqzUtZBvUB1RiFsGkAJicrfxDIRc7Movth04xzFqehqJo2CvHEzISARqG4Fjsbna3ntvhP4wz8jLhHKZGqJwJYSFjOgI0bBy0XZKkgkaQTZrHoThwl3tqfMozFaiCOZdlkRWA8LjdfeDcfVjzC76Kpy2WoPzJJUB8hIxH3rfVjMc8pq2GF302UxX1WcXFi8RI7idDob9xvG1sVvQZUs9yIGdv0S3dbewxevHUFPPTSU808MLuuqMySIpDKbqwBYEjULG3cSMUVTZ3ywULmIozEFbNd10lLsCQyrNHE1+8A2vff0/Fd4oy7etw0oItFKCD0Nz9otg9lUDtqLrIBpO69i7dkKmsjSgsWb8nVoVbjVvpT8bpHMskbWVbAKQQQOXBGTfS1zaEbW7/ABxzreK45IY4na8cLsy6R2nvzLG7IRGw191yDuCCL46eQ9qqN2kbQryAAAnQSGGkXBIuG7xe5B7iw7RlfhBXaRHzKkKosF1OLAd3ZsSAPEk7dcQn4iik1Bm0CQ3dhcswZ5uYW/TMMzxgjuA6CwWPDxRGGQuwdkiaPWUF9TGRuYBoY3u9tmQ7Dr0xtMgZ5JPzPhuYdj8YXJt+vc938MXJ6HqHRl5c3+GmdwT1KjTED9fLJxU6hJ2gpopFUsxu76UVQbG9rBAEUXIHtHfq9h9A5GIFhSKndGjiVUGh1awAsL6T1Nr+e+J+S+NGKK9IEBhzKqQ3s0nMt3MrqGB+piw94wOj4bV01ink026qXt4998WF6YaOF1WqjliMsF0kQSpqKXNjp1XJR73XwZvDCJR8Uxhg7SMDpZSmk2AK9PqlaR7+agYrG2wI9Lk/KbUkbg9O0L29222GGKn+CUvzUNzsSAAoVfyDYzMxJII17roKgG+IlNxqull5gILROLhhdo/VxpICEgaYTuCeo2xzquLI5JpJXN3lCqQNl0gRAoxCh3RtBUjpZr6ScbzWZResRFZESVNJ1K6qw0nvsSLbjYg3BGxviVUZxXTXBeqbr0eX/JSB/DA+fiCM2OsqqCwRQdJu73UX/J5EjxC9rAKdrbc5M9glVkuFLzSSlxGhLFlmCg3j2CmTqS5G5BFgMbTAzLI7lSCZHOlSdyWaygEnc3JX7B4Yv7jvKb5TNEoJMMSMtup5JR/tshxXvAOXxVOYtUsyJBA5ZNbgFpDui9qxJUEOT4hPPFzyzJpuxXQe8kaSD79iCMRnfMMfMdPGszaWQyfm2JvbYAC3dYAD6sSajhZQTqgmQ223P/yMT8/p/wDhlW8SOAhu8MoOuy6g0Z2J3R0VT7r9+NRxPCI+WkjAKJACyndDyRGhte2lIYwW3N7nHT/iXuWUbqVjVHVR3iMtpubF9Nu2VFzY3uQB5YmZrSnUBGJG7TbauaVAsL618eoBCnrdRYFulVx7zBONS3qIQjnc6SBMNhoAYESDfs23698KLiaAaRa6r2Rf2lUtMXVAoCKsglswAAAUWvtY8lLps2rKdSiGeMMbsq6lue9ulwT3kEX798DM/qKpk1SGcrex1vKQT+sSPHGr59GqMryc4u0cjFlFi4N5B2lYaWO+6n2RtjeszuJxNIp7UgAChNIW3KAAsoLABLAHYdwGogOgZfQpQ66yWWxtHCQfANI4Fh4bRubefnjt6aYDHVxSi4EsOi/nG7Ej60l+y/nh19GuQLR0gVivPlPMkAYEqbAKmx30KAD56j346ekbh8VlGUBUTIeZFdguphcFL36OpK+8qe7HLl++1elIUmSrMpZYHc7klS/nvttjaHI+W2pI5VNrEEkgjwItuLjodtumNaXiBQoV3aPTtpVevaYG/nypapPIuD3bHKfjlBMzh7LJzAw0kFFeRpCB2Tq3bxHTrjr5S2y+BmRjIJV6WIYJck2JLMVUhAB8HqTVqY37GIj0spdyscjLqO4R7Gx2PQHwIOx6HY43l4yVvVmkPyZQqhOpI5BDamS6/FdBv3XsSMRjncTRhNfLFhcoG7RCKCxv+XJMkTt3dnqSSSapE5OIa6TsmWpNgPypBfp10abm/fhWzJpeaRNr7hdyxYb7btcjrgm3EsTF9VtTwrFrKAkWUqxHYJ7fU9oDc3U4l5ZlS5hVRU8Z+CUXlcgLZNTFiABpW4bQqrsCdtlwdMtr0Z0JiyynBFi6tKb9fhHZx/2lcZhkg02AW2kCwA6ADoPqGMx47d3brA6NAayW4B+Ah/mVWFv0g+jSOvHMi0x1IFrn2ZAOivbcEdzi9uhBHRniH43L9BD9+qwRGKlsu4NPlLN+H56WQxzRsjeDDqPFSNnXzUnA0sR1BGPrmsoI5l0SxpIh6q6hh9hBGFmp9FOWufk+j6OWVR9ge38MeifL9ouL5tUk9ATg1w1wfU1z6YELb9puiJ89+g+aLt4DF+UXouy2I3FKrn+8aST+DsV/hhnhgVFCooVR0VQAB7gNhhvy/Q4lvgzgKGgiK7SyuBzJGUb26KoN9KDfbv6m5wToqdVq5tKqt4YL2AH5dV4YKYgU4/Gpfoofv1OOO9qRsgoYzDcohJlmuSikm88vliseP/Q4wYz0K6kO7Qj2k+j/AD0/Q6juuNhavD4+A/5k386XBHFTKytrb5Dmp3QkMpuvUWIIPgR1U+RxyMmPq/N+GaWq+UQRyn85lGoe5h2h9Rwvv6IstJvyXHkJ5rffx1nyz2ni+cbE91vM7D7Th74H9FdRVsskgaGDrzCLMw/ulO5+ewsO7V0xdGVcCUNMQ0VLEGHRmBdh7mcsR9WD2Jy+X6MxDKHhilijSJKeLQgAF0Vj7yWBJJNySepJwGjpUegy9GVWTVTdkqCLafAi1sNi9R78LNMPxPLvnU33Mc5TXTiDgSkq4GiMSRk7q8aIrI3cRYC48VOxH24obiz0fVNA51peK/ZlW5jbw3/8tv0W+onH01jxlBBBFwdiPEeHmMOOdjWPkFrjqCMaiTwx9OV/o3y6YlmpY1Y9TGWj/lso/hiJB6JMtU35DP8APmlI+zXb7cdfyxPF880GVyzyCONGdz0RVJY/UOg8zYDxxdfo+9Eq09pqwLJL+TEbMkfm3dJJb9Vd7XO+LAy3J4addEEUcS+CIFv77DtHzOJeIy+S3xDMQDMMngikpWihijb1gDUkaKbcua4uoBscbNlkM1bNzYo5LQQW1orWu9Ve2oG2Jec+3S/4gfyp8ZSj8cn+hg+9VYjZJHpA9EiVIM1GqRzAdqMWVJLDYiwtG9tr+ye+3XFJ5hlE0DmOWN0cdVYEMPOx6jzFx54+tcRcxymGoXRPFHKvg6hgPdcbHzGLx+SzsXF8kF/HHqknoL/Vj6RqPRNlrG/IZPmTSgfZrtiRQejTLoSCtKjEdDIWk/hIzD+GL/LBxUTwnwHU17DlLaO/alb4tf1vy2/RW/nbF75DwBSU0Ij5MczdWkljRmdvHcHSO4KNgPrJY1QAAAAACwA6AeAHcMe44Z53JcmgbIaNIpqpY0VF5idlFCj4mIk2AA78Zjtlfx9X9In8iHGY5XtUbxfK5foYfv1WCAwPh+Vy/Qw/fqsTnkCi5IAHUk2Awhk06opZiFVQSSTYADqTitM09NFrmmo5XiEmgyupAJ8FQWJN7bEgi4uLkDDHmmedmIuAV57EjoLLUiCHV1uAWEp84sV7wZxBHLXSqzShZ420hCAtNFcOh1+0GCnmNJqWxZj2na47YY+6i0xSel2aNrS0LKL6SWZo2B2sDHpkcAlkFztc264ZaL0gQMwSb4FmfQhvzI2PZBHNjBjUhzoIYjceYxW/o54MimqmZ4+bCiszyiR9LyMQY+/cqoLAX1DUGLG64csppqNZ4KaOOUXZ9aywSRGTRaWOVuwiS6GjUAm57QuL3xWUxbdP2IFP8ql+ih+9U4nYg0/yqX6KH71TjmprkHxA+kl/nS4I4HZD8QPpJf50uBfH0czUwWPmaDIBPyr8ww6XuFsCRdtAJAJClj442t0IXE3pJgpVJDKV7nIZg/lEq/GHY7lkXY2Y2NlxPSRO1ZJAZEWzBY7GJDIxtayyKTY32Ou3gT1wQpvRTTGnV5nnqWsrqewWA5YURqCLMnQ2O3ZXoASYWbej8SUcMkNjOhAnSmMZjPaOrs6H1yR9kaiC1k72sD0nEeTVlPGSmqFFOyesab3VJUBIAJGmQbXFyCrup0ncbXZ8UHxnmrrIklNVSzSU0RR5JO0ZBzNeuy3EdntYm3sDfUtsXllVcJoIpRb4SNX26dpQdvtxOWOvJlS16j34WaY/ieXfOpvuYZl6j34Waf5Hl/zqb7mJjUy4zGYG8Q1jRwMVbQzWUNt2b+04vsSqB2F9rqL7YIQrif0kUVCxSWTXN/7MY1P9e4Vf1iDiPSelWgcgO8sBJI+HhkQXFiRqsVBFxe578V3kHEMqUk8yQJE+jVCjnaQOd5H1EGc6dZ1Sk6iexexUawUlfDljVMrTKsxjUuagsyRP+UsZ7EFxpjubFAdtiQO3CJ2vGnqVkUOjK6noykEH3EbHHTFN0nC2ZURWVCwUMAxSWLXPqMaxhwQUch3YanO4A3FgWs3hjPfWaeF2sJJIVlKgEdkkgNY3te3S5tfqdiedx10ZXXOPbpf8R/o1GMpR+OT/AEUH3qnGZx7dL/iP9GoxlL8rn+ig+9U43phLGYzGYksxmMxmBnmPMe48xNIZlfx9X9In8iHGYzK/j6v6RP5EOMwUtoT+Nyj+5h+/VYmVFOsiFG9ltjiHD8sm+hh+/V4IjCFZel0+qrSTol0SZ2N721lhMoJ3sCecB87CjwjSUdbUTs5iTmLG7JI9uWoJ9Y06gARfSQCdlN7kqAbg4mpvWV9TGj4ZHLl01BUAte1x2i5SxvtZiN1wj8Kej31KaqV3QSzI6Ut1Oi57UbI7D4xT1X2tr2IGo+jG/qizysXK8t5IdBdlYltZbck2GmwA0hVCqunYKoHUXIQ5atGkUdPE5lja8fUiUNqDq7FgQNCpqc9GEZs3QkqDiNeWvrSmlltZlmIC6tgdMl9DgnpY3I7hvjmKa1dF22f4KR+05YqbxoLKCERbM2+kk77i28EewPp/lc30UP3qnE/ECm+VTfRQ/eqcBa8P/ED58v8AOlwROB3D/wAQPny/zZMEca9tCPkGVvralkmeelZJV0uXVozTzJEArK1wjA7i+5U2Cjs4M8LcNCl5ltJViBHpSNQI7KR7H6RY9w6bd555nlyLU3MSOs42DFgBILMwsAdRdERgp2LQncFtyNDUyhOZO0SR6LkFGjKW/O1SMoW1/C22KtBF45oaSCOSokR0nk5knLUM4c6TEisALRlmeNrnvaQAknd84eywU9LBCoIEcSLv1uAL3873wtvMtTPLUkiGjVFi57sBzgHLHl36IX0gSnc6To9oMp7hzMRIjJqZmibTdwwZlIDRuQwDboQCSBcqxxr0ILjC3APxTL/nU/3DhkGFyL5Ll/z6f+WcTDTFhA9MmaPBSRlbaWaVWJ8TBMqr7jqb36QO/D+ThW4jcV0clPAVk5ZVnZJF1AixKR9QXKEglrL2tN7klHHtqrbhng1qmrp5avmyoTzJGJ+CYtEkiD2QI7l4107hgQAV0lRZGYGu9c0xDXARdlm0CHRYiwZIdavqA2LPs24/NkcO0MemSNZGkptEYhjYj4JRrBWwAdSrLp7d2BjsTcHBjM3dU1oUGk6m5h0qVAa4L2Ojex1WPTzxWWW6JCvU8S+tVCUccLSFJV9YkUjkxmJkeSPtdpvyVFwL6h52N01DKK15NhFyVQdO43UKAbgC7libXugAshJGZNXRrVTM80CKzERrzUu/MKyar7ahc3Ui/tkX7O7Xib4MDM39ul/xH+jUYyl+WT/RQf51OMzf4yl/xH+hUY9pflc/0UP+dRg9MJYhZlnUFOLzzRRC1/hHVbjyBNz9WBvHPE4oKKSewLiyxg9C7bLfyG7HyBxTqZkz0UUvN01U8xM0rXBmQFRYsSHZUewEcQVLsPa0McVjhvy1q1//ABKo2R3hMtQkfxjQxM2gDqxvpJUCxJFwLjEun4l5w5tMFqIgLSIupJ4z8x7X2/IOk94LbDCPlOXGGtjmh5zr6uS+inmKvIpbTtIx0rpdyVLB7xsAbvusVeUzrmE9QpmhkiCsNalPhnJ5aO7SOpjY3OqR7MCU2NgK4wbXTk+bmbUCtrdpHAOiRCSARcXRwQVaNu0pHeDfBLAnhfOlqqZZVTlsSwljIsY5QbSKw66g1+u5BB78FscMu1wMyv4+r+kT+RDjMe5YPhqr6VP5EGMxNL2H5ZN9DD9+rxKraxYkLtcgWsB1YkhVUfpMxAHmcRYflkv0MP36rHPNJAZ6dDsAXnY9wEahRfy1yo36uGdhHNBGB+MjmzyWZtCuxW19Ii09qNEJNmBFySSdTHEearbS0W86sD8HPGRMAN7hWCCpQbHazjxY7YZhjjV0ayoUcXB8NiCOjKeqsDuCNwcXKNFLLY4XnR5FFQsloUWQLI1MyiZ7BmXU8b2ftntgqFYXBCNdDlcMIIhijiBNyI0Vbnz0gXwAzSBok9Z0Ey08gabSAonVUdDJ0tqEUpfbvQpewFmi+KojMQKb5VN9FD96oxPwPpflc30cP+dRiS84f+IX58n82TBHA7h/4hfnyfzZMEcN7aFP0mZ+KOjEuhnfmqI9L6Sj2chwSrA2AIIIIIJB2wCy6eadIlmqDXl7OY1jRIGAsdNgoaQK3tSORGpFtLuNGGbiamSepooWR3tKZjpvpRURrGTe2lmISxve7C3gVp6GGljYxppUAXtckgCyjc9ANgL2A2FsVLqAHiopnn1Xjd0FmkZSY6dtuxTpcam0mzO1j7O/WMd8yy+eMCeJufNGRsVVGkiv8JFdbKx6MlwLMOtmODsUAQaVFgL/AMTcnzJJJv5nG2J22nKhrFlRJEN0cBlPiDuNu4+Xdhaq6lo6CidU1spgIXUFueWepPQeJ326AnbBjJOy00XdHMSo8FkCyj6tTuPqwJnpuZQ0SA21GAX/AOWcMZJqcpWwaoUVU7GyIw+CU9eyhusaL3yEMx8SSq43rcg5lrtAhHsKIB2dh7LB1kve/aQp7hg4VF7238fI2P8A8D7MAc24OhqWdpbdvY6YoQxFrbyMjPfzVlt3Y0raLtXl9UJmWNljrkXmQu28VXGNIeNzsdYsgJO9jGTqKCQR8yz1a2lnkalk9ZijKTwOUaNdDFyrhnFgSLhgA+ykXtu1vwmFjRYZZQ0Tq8RlkeUIRsR2m1aWQuhAa1nO3TCTDlM0WYVc9aqRy1UlPHAA2pHj50QdQbAudKxhkIBIJ2AucXNUGSjghiTlJmFPcjSUZaZkc9CGW4kck3vqkJJJuTjrwpnV5WpgwcRhx2WLrGyFAUVzuyEOLK3ajIKm40kTqSpdVPMhqZI23LSCDpbe0KkOF79JUt5X2xE4WyiGGpquTGFjPLZCGuvwi6n0C9kQlENgOoO5AULPqsK5ufhKX/Ef6FTjKT5XUfRwf51GPM4+MpP8R/oVOPaQfjdR9HD/AK+JJc9K8aNSxBwzAThgoAOplimYA32tYE3bsi1zcXBg0WTZbHS0bSSw08pQTI7clS11PtB7iRFDlRqJYD8rVc4JelShSWiVX0g85SjPq5anTJcyaQTyymtT3C4JIAJx2kp5Gy2FqRFMjU8WwEN3VUFogZAyAEs25DADVbcg4udQex+DNomhMqypJGqks6EMvZF2PZJ+zc4WpYRXRzwrT1KQ1SkmolAXUwtpXlORKIdIABsvU2sTrxO4fablFC1PHrj1RCGMWjN9LEkHQ/aZegtcN1BGPci4VanmkkeYuXIY2DrqbSQ7SAuytqazAKq6dIA2uDPRAfRTWm1RAw0mNl7LMS9wDG5Yn27BIu0LCxXZb6Q/YS8ooJUzJ31AQt6yVTpZeYpkbr1MxUliLkMB0TduNWvL5inWlrgoC+od2nTfVfyxOfZiJlnx1V9Kn8iDGYj8PVfNeqbQyfDKLNovtBB+YzAe69/G2MxzvZiRD8rl+hh+/VYG1gMlVVAWOij5Y3/Kcu7C3hp5Fz+kPDBKE/jc30MP36rA/L7ipEh/82WoT/p5YT/tpWxUFH4Zg6h19lgGHuIuP4HHBpEnR0D9QVa1wyXFr2NmU94uMAuD64A1FC1iaWRkS5vqhOlkB8SiuqEfN8cFm4ehvqVTGQLDlsV09N1A2U7dwF+huMXrTOWX5zzJBDIoD8rUw7iyuY5Vt4AlCPEOMb8PTHQ8LA3p35Nz+UoVGjbzvG6X8w2B2ZZZy62klUm8jNFKxA7emJ3Qm1grFowCQNwALbLYtSNaonXyib7Vdf8ATwhPxApflU30cP8AnUYn4gUvyub6OH71RiS14f8AiF+dJ/NkwRwO4f8Ak6/Ok/myYnTS6VZvzQT9gvhvbQMyNxK01QCDrkMa73skJaO31yc5v1h4YIV0QaJ1IJBVhYdTseliDf6x7xiHw1SCKkgQAC0SE2/OKhmPvLFiT4nBLGvbI2W5gs8Syp7Le7uJBG3mDjTNKSR1+ClaJx0I06T09oMjX+oYFZRMsVfU0qkBWjSpVfAuzpLbwBZEe3i7eOGHGvhgLJJGFTIHJLPFE4YxmMkB50PZJO47F/nLsL45QfJcv+dT/wAtsSDVa5aWUCwMs0XvW0hH2mBD9eI9P8ly/wCdB/KbCkxE7YBUeeQVl1XnoyGzKDIjxt+a4ja6nyf6sSc6qWS1ptBY6VRYeY7ta9lGrfa56WAFyQN8BpeAo5BzrvFWli3rHMLSXItpfSVUppAHLSyrbsna5017I1+DcB9oO/0k0z394ZyP4YH5/wAP06U0pjp4BIyctW5S3DORGpva+zMD1wMy3jKWCcUlcAZtOpWWw5q9NadFk77oNLixAV+uHBGSZOgZGFrEde4ghhcb9xGN5jErhea0MFWjloHC80AlXjLdk8xbmORVY7uFjdQNV2BILVHtWSfpQRn61eYf5N/DElaFQ0h6iS2pTbTYDTa1u8db3viDl8oarqAtrRJDFsejfCSFfqWSP7ca3bOubfGUv05/kVOIcmbRw1cwY3dkh0RqNUj/AB19KDc27z0ABJIxNzU/CU305/kVGIFTJaplvcIwgVmUkMpJl0MD4a9KkfpeAN9Gcs8jkq4wixIgLjSah2QswuSoRFZrFNYvqU2uR3HE3huoBR4tMiGFgpSTTqF1V+q7MtywDCw28sQayoaKRkClk56OtgWKmRkNtuikipHgLqO/CvleevDX1dQ4vSyMBJa5ZFCQtHIAAbhVlVWA37W17WLrcGzM1LWGqmlY06w30wtKCXisqjWoB0sGe5sxU+drA6ZXWwU4dIKqOUhkLxmQEhmccwouo6VKtcIvZBUeJwAihSsq4XgqGqIeSsen2VUREczTpdSXYMt2XZdQuDcAbwUQVKqbnwrGk8/OSPW5eQKggCvLvHMj6TaPYtpG9tnTOlVmUS1LSuslpHdRIzzBVHKhdEKq2kKpZiym2xNtRvbXK5ZvVBDSaPVhrAkmQySMpkcW5UY7I1al0kM23bVL4NUHKaKoWpKqPhTIWYWAYaJ3B2AUsTbwBAwC4czCQ30zKGDCMyGNWFwFhZtJKlg7xxy9b2D79MTSY+DaQRioUBgOcPajjjJ+Ag30RqqqPLSD44zEjhuOVWqRMys/OW5UWHxEFrCwt/8AuuMxxy7VOkmAfjc30MP36rC7V1bQpDM4bltVnbf4ItUOo1Duuskqk9L6B54YoD+NzfQw/fqsDqXL3qKFAHAaZHLi3ZPOLMwO1w6l9iOjL4YuCoudU8VHWU09ionmMUrDudwzRsT4FtcZHS0g6aFs3DAoU8dbRqsyhkmjBYEbgkbkeDq17HqCL434eqHenTmkGVNUchH5TxsyFvLVp1W/SxXpgviKc00Eha5SMiaJ7nssjCQxMeoBswVuhDaDuBrK0jhqmRlN1aCEg+I1VNj9lsb1dC5LFHuG2aOQBo2FrEdNSXHgSP0TiJw9TiNpo9wyNpVT3QgtybG+6WLAHusVO4w+gM4gUvyub6OH71RiJXcVJHK0QhqZGW2po4WKAkKwXWbLqsymwv1xrkFe01RUM0bxWWEBXBBt8Mb7qPHz6dcGvDJfDx/F1+dJ/NkxH4yqWShqOXvI0bInznGkfZe/1HHfh35OnzpP5kmIdWolmfmuVSNikS7BS5p9bO5PUhJGsLgAKTucPtvQtl0mqGNtJS8anSbXW6g6Tba46bYkYiZNNrp4WG+qJD9qKcS8SSHnkPqlV/xGS4ZqpYT1P4tytB6X2V1af3L3Ye2kCjUTYDcnyG5P2YX+N0/FmIXXIVdI0uBd5EZSbnYaYuafdqx6SpoY+SfxUwgszM5kWELcgDSSzcsFNyCDvuRbFdwNZTy6eiJ2PPhuDtvJqU/XeQ4yFrUmX36AwX+qFsQ804g9ZiKJS1YJIsXhdNNjYsBYtcAmx09bYmU7XpcvPS7QfV8C2EJ+UUDajPLvNINh3RR3usS+B6Fz1ZvJVAyinE8vMuDGoIiFx2+qtMB+afYU941HowwMzzM2mYU8G+u4LXNnAsHFxuIVuA7ggkkRqdTFkJx5UY4tEZOt7B5dgwFt2AGy2GyKuy3G1gcBCYshhrpKmapiSWJyIIg63+DiLanB6qWmaSxBGyocDJaWpoJ6elpqovHUGQRpUxmTkhE1WEisH0dANVwNsPMMKooVQFVQAAOgA2AH1YWa2ZjnEH5kdOyn50xYj+FMB+sMMrV3hTNAhVmoWY9JAs66fMpuH92pcFcqoXjVuY4kkdtTsF0qTpVbKtzpUBR3nvPfibgdnWepTBdSTSFyQqwxNI21rkgdFFxufHE9s2zQfCU305/kVGBebQ6mqtzZUhLAG10+FEg8/g2cjzCnqBjU56009Mvq80a809qRSOkM+3Qj/ux2q6eZ56hYjEAUj1CRCwcWkGnYjSpBa537tu/D0wplFSXhjdvbKgP84XDf9wbCFm8ksAlMCpqcy25ihk1QzBDG4PRJoTEl9rFFOwJIYI6msi+MWOKO5uywh0W5JLHTUhwuokltG1yTYXOIUTzDWkwhd4pTNKqKwbS11aRFdyssLoXUjUCCSN2WxqAEpaTnwlqWZqUKqSNEIQzxazZZUu6GIqhZXPR1jD2IftEv+Fcp6WasqpqgQ2l1OexrIspVI7oAu5Lm4AkG+4wZGd0rNDyIppVQEK0EDFEXTo5TkgADp2O4oLgacTqWohlPKeJ1fSSEnjsSmpSdN7qyhtFwDtZL92NbWLa5U87hdQQmLUhtcGSGSiYlh3oZlZSOpCm3UYyqq5HqFE0PLEo5TlZFdGkB0NpYWbdWHtqCAr7d+Ga59cZiBojpwNV97s7Mwt4aY0N/dgG1M02VrI6nX2qgL3kF5HK/OaF2X3tiNkayMMGn1kF+YmojoT6vT3I95xmI/CldzhNJcEl0uR3n1en1f918Zjll2qdJkPyub6GH79ViBG8wpylMoM0ks9mf4uK80l2bxtfZBux8BqIkyVSRVFRJIwRFghLMxsFAequSe7A7LuKKWNZbTJIDI8kYju7Sq5DkIq3LkM5Wy36Am18XAj8OieOGFTIzrreJJXt8JreR+eyg2sQqqgJ6yXO1rlMwlemqEkUp6tO4WYNcctyulJQ3SzFUjKmwuUNxdrhcqz+RZ/UYdDSL2xHUHQ0UHVFHLDlnClPjNJAA2N74g5rm9arzRVDwxwg6QJJacNUIwOrlxmJixt+S1r36ju6a3UrGwLzlhGYqjuRtLnu5chVST5Kwje/gp8cAaLjaOBoqZzNPIy3jYxGNyoG/O5uhFYd7A2PgO+QtewkOmmLwsrc1YKiKQC+oduE2sxKuDyybkEHUcHE7C+NqsI7x2Ys0qSLa1gRTSrvc/wB3b3kYYcgzAzVNSxieKwiWzqQTbnbi4G29vqwoZ/MstmV+YI9Khvyiq84fCA2ZZF5qqwYA3F7bjDzl7Xqpj4xwH+fir0HDLqzlUasF1NqYKt7amaZ1Vb9wLEXPcLnux0jy9IadY3jE7EhmGkHmS7FpDquBdgW1MeyPcBgPHmsUQo1mljjXVPINbAF2VnVVUdTbmM2w/JXxwTfjCnPxRaawYsY1usYX2uY7FUiI8HIO3TE6pd+GmPq6qbAo8iELew0SyLYXAuAAO4e4YKYS8mz2eeGoqqNIpYWYtEhkbUzgdtSNKqhZt76yBfvxpHxa84WKblRcwDmCmlaeWMWJdHEa/A32XmAta59kkEa41tpWczmZamo/8mCCWOHweVlZZJAO9V2iU995e4glmnpLxNEOhQp9oK4U34mgrIJYKVSqIREHfRFGCpSyqHOsj2RYJ3gbYL0/FVu1UwtToW7MutJIWGxDcxD2Ad7Fwo263NsNlYsZPn9qppFhlkYQRqwVSSWMdI2oAAkr3Xt1vg9CoNHl4I2JgBHkYW2wH4V7FeFt1Qr9Sgpf7YWwX1sKKgKgFgYCASQD8C3eASPsOG9iJeVx8phzADUzAFlS1oo1uFQdAsMYJF/ymLEC7WBvCbRcXU8UkxJXU0nwt6iE8tgFXQxupRR0Ae1jqHljpmnpCSIX5RCO3LhklJRZJPJSnMMf6aqw+3E2WnZvwkzuQ1dUX1BUhkQAXYMkszKLD9BYbAdQf0jiZmme11OYdcNLpcESyGcpHCwAtdnALAm/RSR54F5TxVT0tE7VLs+lxqaON3R9IjCCKRVCSKAiC5I3Bv5slbZ9uO7p3YX+MZRGiSEMQomBCgXINPM1hc7m6C3nbEWiz6RIgIoBJudETVEMcuksxRFS7DsrZe0wPZ6YzP8ANEniMQDRzB1+CkGl7PeLUtiVdfhR2kLAXsbHbBJqsH8PZkSKKHlOAJpG5ljoN46o2va1+10Jvtjzi7PqeColWoFUqlImWSnJBU2kUi6sGBsR3HZh44kcK1GunpT3etG3uNNK3/2OOucUbS1jqqRMRyiOY5FyA5KgKjb6Qd27O+4bFewF5RnsdMXkXMedD7UkFY+ioj2teMkC5sLaCtiR7QuTgdmOeGWTSy1YVE9aBETJUIjt24o9La1hcAC+sEG43AUKfPAyzDS8EcKnYkTNK3s6LqDGAHICdti1iiHSSL4KpldYoUevM636imi12sbXYtp69+nr5bYdxkPJ8v5Mc801S8dNOo5cb3i9WVh0uzm0m/tbEnc3PQBQ03qaqIhKIYg7QtUE3LuNMlXMxUcqFEJVY7BpCx7N7EGqKvoknXnMz1QXV8IXmeG4GpWKaooZNRYWj07DwxPqMxo55C6kVUsGkiGNtZVi1lbl6givqI+Ea2nvKgYnbJGcwa6Z1DOrTosQJ2K67rq0/kuA7E/N8hjpmxWNIlHZXmR/Usfwp+xIjiLVZ7VKjMuXyuVF9Inp9R9wDtfbu/8AxgZjnEdSPg2W4idRGzASLLKUhCtGTrUqGa9x+UMRql14DFknW1lWYBAbXEfIpzGDboyoVUj9HGYk8JD5Qfzpg/8A1wwP/AMB9WMxzy7VOi9x80wlkNPTGpl5UIVSpdYzrqvhTHpKu4tZdR23t4FZyrMs050ih7VRVXCVEIi7AaQlIQZQzqZDcgKB2VBYABSzcW6BmGpql4GWnjsFrIoNV3qL3EinXaw3HS9u/AyryWgnZGmMkzJ7JbNIWI6bgmUEdB0Ix3x6Re3mR5zHWazV5hPEwd00IgpBKU8CBrkYKyfBlyynu3ww5PRT08E7wxwVT868SxxLEUUqOrNbmOLi/av1Gq4sOCZdQTMvM5ihTqQvmOpVbxUCpYhvMDAyt9GmVM7P6266iSVWri3P6wJ+04dxhj/hlJHLOKtnkesVWemlIlAYaRphULzH0l9IZAQAvUadlrLPRlMlSFgWWhXlErUxT3OrVdY5Yy3bIU6TpAF1vc6to9NwdlkTBwarWpuG9foVOxv1WcEdO43wYTM6RLj1irsegbN6ewHgPxrp77nFb10EPJ8wqedMtdHEahUaJ5BEfhVWSnYLIDHym+DLlSDcq/QWvix6Qfjc4/Qh/wA58IbZzTuFgpyHdjKwHriTyu3q0oA7Lux9iMDewsMOeSZgs1ROyn8iEMO12W+GJXtAHa/eBicjFaZnUV4e1HSyIvb1VKQNNI55hYAE20qtgAoOnr42GkfFFdBRiYTIaUKENoRJKHBAYSpzWWJ3YyMWe5ubMB2FwTy7lDWGq5t5ZC0S5nDGAdb3GjsugH5urHbLMmy+KR5VSQySXLOMziuSTc7pULffffFhvJQwzwNyswaaotbTUC8cRG5DUgUCM2FlDKd7AXvuyV9FO49V5JWnkhtNUwlY2DaDcqg7QJYAabNs53FrEU/C+WzpJzHZGl9stXBmNtgSea6t4C9+/AGt9GmVou1VPLv7K1dKLD9cqLd3W++J3CK13DNFVwQwRoKqenIXW5GoIjMCk8sYst1BUITrBKmwIJAWk4azKiojPTtJAyM2uikYTRcu+7qLsVFjcqCzWDWPceuX5Nl9MDynq4yR1XMqNCPPs1ABPvBxOlzaiK6XnnYWsRJm8FjcEG9qnvDEH34dgX4CqA/LHKjjCpLpVUICHmo1kLorhCkwsLAWt16475it8uo+yz2EJ0KzAvaFjouoLDVaxsCbE4j5LxPHJUNMunla2VnRxIiaoqUglowVFzCRbYefcfOIFVsqpA0hiU+r3cSrEVHLP/mMCE8Nxve3fifZI3/E8xR0aaNqOLmWSL1VUp1Yl+XzHZ0SyswYE3uQtwxAGCw4gqBUrS5hVmAKhcyQQbAagAfWXDsFZSfhAF02AYgk2l1NNSzxlJ6iadW9q+a05BsQbaQyp1APS+JdFltAkQhRJVjsQVGZJpIPUECqCkHwti9/wJuUZInraPBOk8IjYPzV50sjWBDCc30x9pelhcMLH8napgaRoKuuElEaeXSkYmj5TI2gXkvdAN2TqCQNgCQogZr6Psqm0fjJj0LpXTVqbDbbtlrDYdLYBVXo9ypHIMlRKBbtCsogD7tUit5bjuxPilI4j4DjmkNRQ0V1d4+0jmBlILa5ogSoC20C5BFwSAQb49ziOtoaiOKeT12lBWWGSVGMqMjam0uiMdSqpvqIBVuosbSaaSjhChJ6xFXu/wCLUwU+ZAqtvcLDyx7NxDRIkrLJqdoZEBmzOGS2pADZec+9lUXAvt5m7ug3Uq2WnuFB9bmDaVC3KrWLchQBeyjfvwPzyeYVZFOsjSaoixSMNpQxzqzAuViVrlbB289LWtjrQZqHeBCCrGpd0uG7aPFUSaxdQNPbtsT0PTpiFxLmyx1UsbTPCSsTXjqaWJjYSC1p2FxfwxE7JL4nbMqeJnno+bCjX1VVSagqS1lIWOREU3YAFUuL9bY5U7zU09PBUPBTRSsCaen9Y18oEiS6qzoqkq4cElrBu8bMLTRSiSOarq5In20evZfupFmVzzu1e56adrd4BwSX1NuWokqotNgrDMojpG1utW+w8Ap9x6Y6bCZw9G6CmioKlJqVSzzPISzOCwBWIqgj0g6rhSNJK3sNmF1tG9ZJHVV6T0KU91IEgVWDX1MZQUeMKdO9yG20jrjSfgvKmlMpzGTmN1b1+MFunUixPQd/cMRKvIssRAvrEc4LL1rEYoq6CQhkqk5bllFnTcKNJB6mfBby0VRSwx1MM+YTPJIUA5az6owZhFKyOAy3Q3G9iWB2vtC9ILzrPGKqECWxelrKRXDkoNXKlS7Nova+ltvaF97d0qaZGulfVqt9Wg5pSFbi1vadyeg2N8cTmFGkqzeunWpuOZmmq11CH2IH3KAKT1t343vbH3hSpjfnmK2gSIAAbhbU9MNN793TGY4cEZwtUtRKrIwM4GpHZ1OmCnHtMiEnx7IxmPNl2udOs2UQz1s3Ohjl0wQW1xq1rvV9NQNumO/4F0P9ipf3eP8ApxJrckhlfW6XawW4Z1JAJIB0sL2LNa/ifHHEcNU/5jftZf68O205/gRQf2Gl/d4v6cbfgVQ/2Kl/d4v6cb/g1T/mN+1m/rx6eGoLbI37Wb+vFcv6Go4Oov7FTfu8X9OOkfC1IvSkpx7oI/6cefg5B+Y37Wb+vGfg3B+Y37ab+vDy/rIeacAUVQ6u9OA6CytGzxkC5O3LZd7k7494bypaeoqI1eVxaE/CyvIwuJeyGck6dunmcSvwbg/Nf9vP/uYk0GVxwljGpBa2olnYm2w3Yk7XONy8abQLkXDFJLTo8lLA7MWLM0MZJOt9yStycTTwVQ/2Kl/d4v6cbjhem7oyNybCSUDckmwD2G5PTAzPvUaMI06yqrtoUqalxqPRewxsT3DvscPLd8MIfgRQf2Gl/d4v6cejguh/sVL+7xf04j5bl1JOG0Rygo2llc1KMDpVvZdgfZZTfzxN/BuD8x/2s39eDkzQcH0X9jpv3eL+nHePhylX2aaAe6GMf/XHI8OQfmP+1m/rwtLn+WHmfKAIW0ysVrQsTXtZz+RuO/DLvphFfRrRIzNCs0DMbloKidD/AAe38MYlOklFl6OqujGAFWAYMOS3UHY4IQ5BTOoZNTKwupE8xBBFwQRJuLYlTZNE8SRMl0j06QCy6dIstipBFh54OQ0jHgyhPWipf3eL+nGv4EUH9hpf3eL+nECaGjSrjpDHLzZY2kU65dOlet25nXyAwU/Bmn/Mb9rN/XjbLl+BND/YqX93i/pxsODaH+xUv7vF/TiJW0dHDytSyHnSCNCjzsCzXsSVcgLse0dsTvwbg/Mb9rN/Xh5M8XhGjHSjph/yI/6ca5jwfRzxmOSmi0Eg2VAhuOm6WP8AHG/4NQfmP+2m/rxn4Nwfmv8Atpv9zByYIj4ShpJ6UwtOq81lEbVErx/EVG4R2IBFtjjvUcNUtVVzmogimZViALqCQNLmw8sE4MggR1cK2pCSpaSVrEgqSAzkX0swvbvOMq8ihkcuwfUQASksqXAva4R1Btc7nG5DQf8A+HeW/wBhp/2Yxr/4c5b/AGGn/wCjE38GIP7796qf93Hv4NQ/337zU/7uNy/raQx6PMuH/oab9mMbfgBl39ipv2S4lfg3D/ffvVT/ALuM/BuH++/eqn/dxuX9OkdeBaAdKKm/Yp//ADGw4MoR/wCjpv2Ef9OOv4Nw/wB9+9VP+7jz8G4f7796qf8AdxNv9LXIKKOJ6lIkSNBMtlRQo3gp77AWxmJuX5ckIYICNTamLO7kmyrcs7E+yqjr3YzEUyJBxmNyMeWxi8x7jLY9tjB5fGXx7bGWxts8vjL49tjLY22eXwkelekkmp4I4YppHFTHIeVGzFVTVqN7EA7iwPXww8WxlsVMtXYs2rzibMZI8vnCmsOmaMiSWNleXXLdoQAFcIFspZQPasAd8CaKd5IW9WeokAr0erhAnDx0zFisSK5DtGBe+kAt4WGLMzbJoqlAkqkhWDqQzKyOvsurKQysN9wcbUGVxw6tAN3ILszMzuQLAszEk2AsBew7sXzmhov8CU9Qi1XN5ghNQ5pVl1a1i7tm7YW/sq2/XbfC3k3NjOb6qSpY1UrtApgcCQMJFFyRpQdoE6iNjiz7Yy2J5nSrJOH6ylpsup357wJHKtQKZdbLI9yhKggsqaiARcAi/hjXP4D69Twu1a+rLXGkNKZTIDZGYQtYPdRc+ze2rxxatsDJOHIGqhVFWM6rpDcySwX83Tq0aTcki1id+uKnyfY4kzKcvq1rMsNQsjyRUciSy6GZVkf2FdxcE2ABNzv1O+IvD2V1UkE61C1vrRgnSQMNMMjsSUZX1ds+yF02sLjYdbQtjLYPyNxVZR0c0dDlixQVsckdTCahdM/sooEhK3IMd9NltY2Nh1xvnFDXtLUaRUeteuo1NIpfkim8CQeWqAX1K25JGxxaFsZbG/I3FVHEdBVNLmMkSVusT07UpX1ixCm02gX0lfa2Itbp1xaqPcAi+++4IP1g7g+RxtbGWxNz2ZHl8ZfHtsZbE7Ly+Mvj22MtjbZ5fGY9tjLYzNceY2tjLYzPFxmNgMZj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eg;base64,/9j/4AAQSkZJRgABAQAAAQABAAD/2wCEAAkGBhQSERUUExQVFRQWFx0aGBgYFhgeHBgcIBwXHBwZHB0cHCYeGBkjGhoXIS8gIycpLSwuHB4xNTAqNSYrLCkBCQoKDgwOGg8PGikkHyQsLCwsLCwsLCwpLCwsLCksLCwpLCwsLCwsLCwsLCwsLCwsLCwsLCwsLCwpLCwsLCwpLP/AABEIAM0A9gMBIgACEQEDEQH/xAAcAAACAgMBAQAAAAAAAAAAAAAFBgQHAAIDAQj/xABMEAACAQIEAwQECAsGBAcBAAABAgMEEQAFEiEGEzEiQVFhBxQycSMzNHJzgZGyFiRCUmKCk5Shs9JUY3Sxw9MVg5KiF0NEU8HC8NH/xAAZAQEBAQEBAQAAAAAAAAAAAAABAgADBAX/xAAiEQEBAAICAgIDAQEAAAAAAAAAAQIREjEhQQNREyJhMnH/2gAMAwEAAhEDEQA/ALfY48L2649bFMcZcYT5nUihobtETbsm3Ot7TM35MK9fMWO91A+Zjhcq9Fujhn3pbpYCVivOw6kMFjH/ADCDf9UEeeA1H6UaqfeOLa23KpKibfw1BlH8MGOGvRhBS8tpY1qpie0720RbEgxxtsRqAFzdt7+Iw4ZlRmSCWJTpLxuiney6lIB28L92Om8J1E+VayelWsg3npTpHUtBPD/3NqUfWMNXDXpKpawqoJilbokhHaPgrg6WPlsfLDUo2thI4l9F9PWo7ctKacs2lowLMLkKZFGxLAAkizC/U2IO/W9zTeYd74y+K14D4ungn/4bmF+Yp0xSE3J27KMfygw3V+/p3gCy8RljqmXby+I2Y5pFTxmSZ1jQd7Hv7gB1YnwFyccM/wA8jo6d55T2VGwHVmOyov6RO38egOKcy6grM/qmkkblwIbauqxA78uJT7UhW12Pjc9y4rHDfm9C0z5v6a41NqeK4JsHlYrfzWNbsR7yD5Y1X0g1zrqSGRj3hcvqStvHXzCT9gw4cN8I09GWEUCqRa0zEPJJcblmI1KQ19htYgjvAK1NIWkifVYRliRvvqQqPsvfDvGdRvKt6f0yyRsFqqUrf80PG3/RKLN9TDD7kPFFPWJqgkDW9pTs6+9TvbzFx54BZpWyz1xhAWWJUdTBIFMbkJcyMSDuJdKeQv1JwA4t9GTU7eu5WzRyxdoxKSbjv0d526xm4I6fmlsxv8G6tC+MvhY4B40XMICSAs8dhIo6G/R1/Qax9xuPAloxyuOrqq28vhd4l49paK6uxeX/ANqOxYbX7W4VNt9ze24BwvelH0hGlHq1Ofh2ALuNzEp6BR3yMOngCD1ZcBMg9Fbimkqaxdc3LZ46di1i2kspnI7TsW6oNt97km3THCa3kLfpKX0wyzOVhhQAHoqSzuPeI9A+r/PHSo9ItfGbmmdk7i9FUpt7wxt/HDlwbXq9PoCRxtGQrLEoVDsCGUDop3HfurC5tfBXL6Qxh7tfVI79+wZiQN/AEDDbjPTeSRkPpjp5TpnQwNe2oHWl/OwDr9a+84foplZQykMpFwQQQR4gjYjAPiDhGnrWKzwIRo2lFhKGJOwIF7AC/auDcbHfFe0stRw/UiNy01BKSQfDpqKi/ZkUblBswBI/ROMy/wAtvXa4L4y+NIJ1dVdCGVgGUjoQRcEeRGPZ5lRWZiFVQWZjsAALkk9wAucc9KZNOEUsxCqouWYgADxJOwHnhCz30x00RKwKZiPy2blx93QkFm+pbHuPfhPzvPqrPKz1alBFOpuAbhdIPx0xG/W1k7ug3ucWBw16OaajZDyhPJpOqeTSSrC1gkZ2RSC267iwuTe+OvCY/wCk730Xqb0lVkykxxE7XXlUVRID+vrA+wY5v6XKmA/jNL2e8mOaE/Vr1Lfy2viy8ypDLHoDWOpDfforoxG3iFI+vElluLHcHqD0t7u/Byx+m1S5w3x5TVtlRikpHxb2DHa/ZIJV/qN/IYYr4r3iX0VRVMfNhRaWqHatGbRlr3ANvYbp21sL9Qcb+j3jaSVzRVoK1UdwGPV9N9St4SAb/pDfexJLjLN4mX7WADjMeLjMc1E70qZ4aehKIbSTtygb2stiZG8uwCL92oYr/wBFnE1HTPIkrGCeYqVmYKUCXDCI3+Lv1JO2/VSow1elqVCRGy6n9WlMQ/Td411e8KNvnW78VZwxkqzvViaMsYoS4+M7LB41sRH2mGlm7I37O3Q49Px4zh5csr5fTakEXG4PTHuPnLhj0j1WWStEQXgVyDA5N4xc7Ix7SEeBuPEXxbcPpWpHiSRFnbUPZ5divkSzBT+qTiL8dipkc8R62tSJdcjaR07ySfBQN2bY7AE4Vz6TIGWyK6yE2AlGlR4EspYdbAKNyfAXYQDQTVaPPJIUjCMeadIJFibRA3RY7gdvdTYWMpCyjcPttgHGqvXKZ1is9KYwZlYDWsj9ldAJ0tGxRx2m2JPRgcWTwxmrVFLHI4tJYrKPCRCUkHl2lJ9xGEaPPNGSgTBj61BpiVEitrMZZ5AUN7CRt9d3upvcnBH0P1LNTVCsSStSTc36tFEx67+0Sd/HF5TwmdlT00Z40lQtKvswqCRfrI4vc+Sxb729psNfow4po5oYqemcxNGljTyBdTte7Shrdsk3Jse/cCwxXnpKAkklMS3kFRUGZu/SG5SDzAQfxwHGRquWQ1SRuJmaY6wZthG8dnBXsJZS+7ddO2+L4y4yDfl9MY5VNQsaM7eyilm9wBJ/gMUxwP6a3QrDXBpF6CZReQfPUfGDzHa8mw5Z56RKd0MSJMyllDNoUAprBcAO6sboGG478cr8dlVtI4LgLTyyP7SpY+TyOzSj/qiB9z4bZ1YiyMFNxuVvtffa43t0Pd4Hphb4DzGGRJdD3kaRmKts+kBI0YjvDKisSNrsR12x043zqSnWl5T6TLUpEw+Duysrk2MnZVgQu5233wWbrToo5ll7ZbnIqIltTyrrkA6KjOFm28FkaOX67dBiyc1zBaeGWZ/ZiRnbzCgm3vNrfXiq/SjnPMjip7vz4UInYqAPhIgWQ6dr30E7BbgWNxbDlxHWK2VRtNfTKKUSeas8Jf7RcfXirN620qn8g4jijzJauvVpO2WOmx0yntayp3ZUDCwHTs29mxv7JcxjnhSSKZZ1PSQad/eAAAw2uLD3DHzY1CZcxjR4zypqgAKCd0aSxsRvsu1/0fI4m1GbT5TWMaTVEl2GkiQpKFd17SybtYWGod4OkjHTLDkmXS3cv/FK7R0jZuUfDSxUwn3KXSMeJkkPdh2xUUXpCp8wUNJHLFJoKShFLD8oo6NsBbVKLNYguh303w15R6TYXRBOskchUa20Bk1WGq2hmYC9+7HLLGqlOWA3E/DvrlPLCzCzKDF2d45FuVfVfftWFgBtcb3wWp6lZFDoysjC4ZSCCPEEbHCfS8TyCqrjLITTUjm+lYjZeUraSAOYW1sbEbdgg74mS+jUX0SZg/q5ppQVMYDxg/8AtsWUr+pKrj6wO7HH0zZ8YqZKdTYzEtJ9FHYkfrOUHnZhgRwHmWvOpCoYRzLOVRtiql45QLdPa1WsSNzvjb0tsryyoF1zCKARjwBkmZyPM2UW8sdOP7p34R/RLxPRwqaZn5FS0t3d9BSbqBEHN9Gm9gLi5uQTqK4uC2PnDhelE9LOJ4DKkLoAUjYylpWYGxHtWIva69Re4ABcuFuJaikT4GX16jXYozATQ/oq7WBt3JIEJt2RbfDnhutKt3GYUX9KNJpVkWd9QB2j028jzGXf3XHngjk/GtNUsEVmSQ7BJF0knwU3KsfIEnyxxuFVsbYGxt17r9L+eK19JHDsqzUtZBvUB1RiFsGkAJicrfxDIRc7Movth04xzFqehqJo2CvHEzISARqG4Fjsbna3ntvhP4wz8jLhHKZGqJwJYSFjOgI0bBy0XZKkgkaQTZrHoThwl3tqfMozFaiCOZdlkRWA8LjdfeDcfVjzC76Kpy2WoPzJJUB8hIxH3rfVjMc8pq2GF302UxX1WcXFi8RI7idDob9xvG1sVvQZUs9yIGdv0S3dbewxevHUFPPTSU808MLuuqMySIpDKbqwBYEjULG3cSMUVTZ3ywULmIozEFbNd10lLsCQyrNHE1+8A2vff0/Fd4oy7etw0oItFKCD0Nz9otg9lUDtqLrIBpO69i7dkKmsjSgsWb8nVoVbjVvpT8bpHMskbWVbAKQQQOXBGTfS1zaEbW7/ABxzreK45IY4na8cLsy6R2nvzLG7IRGw191yDuCCL46eQ9qqN2kbQryAAAnQSGGkXBIuG7xe5B7iw7RlfhBXaRHzKkKosF1OLAd3ZsSAPEk7dcQn4iik1Bm0CQ3dhcswZ5uYW/TMMzxgjuA6CwWPDxRGGQuwdkiaPWUF9TGRuYBoY3u9tmQ7Dr0xtMgZ5JPzPhuYdj8YXJt+vc938MXJ6HqHRl5c3+GmdwT1KjTED9fLJxU6hJ2gpopFUsxu76UVQbG9rBAEUXIHtHfq9h9A5GIFhSKndGjiVUGh1awAsL6T1Nr+e+J+S+NGKK9IEBhzKqQ3s0nMt3MrqGB+piw94wOj4bV01ink026qXt4998WF6YaOF1WqjliMsF0kQSpqKXNjp1XJR73XwZvDCJR8Uxhg7SMDpZSmk2AK9PqlaR7+agYrG2wI9Lk/KbUkbg9O0L29222GGKn+CUvzUNzsSAAoVfyDYzMxJII17roKgG+IlNxqull5gILROLhhdo/VxpICEgaYTuCeo2xzquLI5JpJXN3lCqQNl0gRAoxCh3RtBUjpZr6ScbzWZResRFZESVNJ1K6qw0nvsSLbjYg3BGxviVUZxXTXBeqbr0eX/JSB/DA+fiCM2OsqqCwRQdJu73UX/J5EjxC9rAKdrbc5M9glVkuFLzSSlxGhLFlmCg3j2CmTqS5G5BFgMbTAzLI7lSCZHOlSdyWaygEnc3JX7B4Yv7jvKb5TNEoJMMSMtup5JR/tshxXvAOXxVOYtUsyJBA5ZNbgFpDui9qxJUEOT4hPPFzyzJpuxXQe8kaSD79iCMRnfMMfMdPGszaWQyfm2JvbYAC3dYAD6sSajhZQTqgmQ223P/yMT8/p/wDhlW8SOAhu8MoOuy6g0Z2J3R0VT7r9+NRxPCI+WkjAKJACyndDyRGhte2lIYwW3N7nHT/iXuWUbqVjVHVR3iMtpubF9Nu2VFzY3uQB5YmZrSnUBGJG7TbauaVAsL618eoBCnrdRYFulVx7zBONS3qIQjnc6SBMNhoAYESDfs23698KLiaAaRa6r2Rf2lUtMXVAoCKsglswAAAUWvtY8lLps2rKdSiGeMMbsq6lue9ulwT3kEX798DM/qKpk1SGcrex1vKQT+sSPHGr59GqMryc4u0cjFlFi4N5B2lYaWO+6n2RtjeszuJxNIp7UgAChNIW3KAAsoLABLAHYdwGogOgZfQpQ66yWWxtHCQfANI4Fh4bRubefnjt6aYDHVxSi4EsOi/nG7Ej60l+y/nh19GuQLR0gVivPlPMkAYEqbAKmx30KAD56j346ekbh8VlGUBUTIeZFdguphcFL36OpK+8qe7HLl++1elIUmSrMpZYHc7klS/nvttjaHI+W2pI5VNrEEkgjwItuLjodtumNaXiBQoV3aPTtpVevaYG/nypapPIuD3bHKfjlBMzh7LJzAw0kFFeRpCB2Tq3bxHTrjr5S2y+BmRjIJV6WIYJck2JLMVUhAB8HqTVqY37GIj0spdyscjLqO4R7Gx2PQHwIOx6HY43l4yVvVmkPyZQqhOpI5BDamS6/FdBv3XsSMRjncTRhNfLFhcoG7RCKCxv+XJMkTt3dnqSSSapE5OIa6TsmWpNgPypBfp10abm/fhWzJpeaRNr7hdyxYb7btcjrgm3EsTF9VtTwrFrKAkWUqxHYJ7fU9oDc3U4l5ZlS5hVRU8Z+CUXlcgLZNTFiABpW4bQqrsCdtlwdMtr0Z0JiyynBFi6tKb9fhHZx/2lcZhkg02AW2kCwA6ADoPqGMx47d3brA6NAayW4B+Ah/mVWFv0g+jSOvHMi0x1IFrn2ZAOivbcEdzi9uhBHRniH43L9BD9+qwRGKlsu4NPlLN+H56WQxzRsjeDDqPFSNnXzUnA0sR1BGPrmsoI5l0SxpIh6q6hh9hBGFmp9FOWufk+j6OWVR9ge38MeifL9ouL5tUk9ATg1w1wfU1z6YELb9puiJ89+g+aLt4DF+UXouy2I3FKrn+8aST+DsV/hhnhgVFCooVR0VQAB7gNhhvy/Q4lvgzgKGgiK7SyuBzJGUb26KoN9KDfbv6m5wToqdVq5tKqt4YL2AH5dV4YKYgU4/Gpfoofv1OOO9qRsgoYzDcohJlmuSikm88vliseP/Q4wYz0K6kO7Qj2k+j/AD0/Q6juuNhavD4+A/5k386XBHFTKytrb5Dmp3QkMpuvUWIIPgR1U+RxyMmPq/N+GaWq+UQRyn85lGoe5h2h9Rwvv6IstJvyXHkJ5rffx1nyz2ni+cbE91vM7D7Th74H9FdRVsskgaGDrzCLMw/ulO5+ewsO7V0xdGVcCUNMQ0VLEGHRmBdh7mcsR9WD2Jy+X6MxDKHhilijSJKeLQgAF0Vj7yWBJJNySepJwGjpUegy9GVWTVTdkqCLafAi1sNi9R78LNMPxPLvnU33Mc5TXTiDgSkq4GiMSRk7q8aIrI3cRYC48VOxH24obiz0fVNA51peK/ZlW5jbw3/8tv0W+onH01jxlBBBFwdiPEeHmMOOdjWPkFrjqCMaiTwx9OV/o3y6YlmpY1Y9TGWj/lso/hiJB6JMtU35DP8APmlI+zXb7cdfyxPF880GVyzyCONGdz0RVJY/UOg8zYDxxdfo+9Eq09pqwLJL+TEbMkfm3dJJb9Vd7XO+LAy3J4addEEUcS+CIFv77DtHzOJeIy+S3xDMQDMMngikpWihijb1gDUkaKbcua4uoBscbNlkM1bNzYo5LQQW1orWu9Ve2oG2Jec+3S/4gfyp8ZSj8cn+hg+9VYjZJHpA9EiVIM1GqRzAdqMWVJLDYiwtG9tr+ye+3XFJ5hlE0DmOWN0cdVYEMPOx6jzFx54+tcRcxymGoXRPFHKvg6hgPdcbHzGLx+SzsXF8kF/HHqknoL/Vj6RqPRNlrG/IZPmTSgfZrtiRQejTLoSCtKjEdDIWk/hIzD+GL/LBxUTwnwHU17DlLaO/alb4tf1vy2/RW/nbF75DwBSU0Ij5MczdWkljRmdvHcHSO4KNgPrJY1QAAAAACwA6AeAHcMe44Z53JcmgbIaNIpqpY0VF5idlFCj4mIk2AA78Zjtlfx9X9In8iHGY5XtUbxfK5foYfv1WCAwPh+Vy/Qw/fqsTnkCi5IAHUk2Awhk06opZiFVQSSTYADqTitM09NFrmmo5XiEmgyupAJ8FQWJN7bEgi4uLkDDHmmedmIuAV57EjoLLUiCHV1uAWEp84sV7wZxBHLXSqzShZ420hCAtNFcOh1+0GCnmNJqWxZj2na47YY+6i0xSel2aNrS0LKL6SWZo2B2sDHpkcAlkFztc264ZaL0gQMwSb4FmfQhvzI2PZBHNjBjUhzoIYjceYxW/o54MimqmZ4+bCiszyiR9LyMQY+/cqoLAX1DUGLG64csppqNZ4KaOOUXZ9aywSRGTRaWOVuwiS6GjUAm57QuL3xWUxbdP2IFP8ql+ih+9U4nYg0/yqX6KH71TjmprkHxA+kl/nS4I4HZD8QPpJf50uBfH0czUwWPmaDIBPyr8ww6XuFsCRdtAJAJClj442t0IXE3pJgpVJDKV7nIZg/lEq/GHY7lkXY2Y2NlxPSRO1ZJAZEWzBY7GJDIxtayyKTY32Ou3gT1wQpvRTTGnV5nnqWsrqewWA5YURqCLMnQ2O3ZXoASYWbej8SUcMkNjOhAnSmMZjPaOrs6H1yR9kaiC1k72sD0nEeTVlPGSmqFFOyesab3VJUBIAJGmQbXFyCrup0ncbXZ8UHxnmrrIklNVSzSU0RR5JO0ZBzNeuy3EdntYm3sDfUtsXllVcJoIpRb4SNX26dpQdvtxOWOvJlS16j34WaY/ieXfOpvuYZl6j34Waf5Hl/zqb7mJjUy4zGYG8Q1jRwMVbQzWUNt2b+04vsSqB2F9rqL7YIQrif0kUVCxSWTXN/7MY1P9e4Vf1iDiPSelWgcgO8sBJI+HhkQXFiRqsVBFxe578V3kHEMqUk8yQJE+jVCjnaQOd5H1EGc6dZ1Sk6iexexUawUlfDljVMrTKsxjUuagsyRP+UsZ7EFxpjubFAdtiQO3CJ2vGnqVkUOjK6noykEH3EbHHTFN0nC2ZURWVCwUMAxSWLXPqMaxhwQUch3YanO4A3FgWs3hjPfWaeF2sJJIVlKgEdkkgNY3te3S5tfqdiedx10ZXXOPbpf8R/o1GMpR+OT/AEUH3qnGZx7dL/iP9GoxlL8rn+ig+9U43phLGYzGYksxmMxmBnmPMe48xNIZlfx9X9In8iHGYzK/j6v6RP5EOMwUtoT+Nyj+5h+/VYmVFOsiFG9ltjiHD8sm+hh+/V4IjCFZel0+qrSTol0SZ2N721lhMoJ3sCecB87CjwjSUdbUTs5iTmLG7JI9uWoJ9Y06gARfSQCdlN7kqAbg4mpvWV9TGj4ZHLl01BUAte1x2i5SxvtZiN1wj8Kej31KaqV3QSzI6Ut1Oi57UbI7D4xT1X2tr2IGo+jG/qizysXK8t5IdBdlYltZbck2GmwA0hVCqunYKoHUXIQ5atGkUdPE5lja8fUiUNqDq7FgQNCpqc9GEZs3QkqDiNeWvrSmlltZlmIC6tgdMl9DgnpY3I7hvjmKa1dF22f4KR+05YqbxoLKCERbM2+kk77i28EewPp/lc30UP3qnE/ECm+VTfRQ/eqcBa8P/ED58v8AOlwROB3D/wAQPny/zZMEca9tCPkGVvralkmeelZJV0uXVozTzJEArK1wjA7i+5U2Cjs4M8LcNCl5ltJViBHpSNQI7KR7H6RY9w6bd555nlyLU3MSOs42DFgBILMwsAdRdERgp2LQncFtyNDUyhOZO0SR6LkFGjKW/O1SMoW1/C22KtBF45oaSCOSokR0nk5knLUM4c6TEisALRlmeNrnvaQAknd84eywU9LBCoIEcSLv1uAL3873wtvMtTPLUkiGjVFi57sBzgHLHl36IX0gSnc6To9oMp7hzMRIjJqZmibTdwwZlIDRuQwDboQCSBcqxxr0ILjC3APxTL/nU/3DhkGFyL5Ll/z6f+WcTDTFhA9MmaPBSRlbaWaVWJ8TBMqr7jqb36QO/D+ThW4jcV0clPAVk5ZVnZJF1AixKR9QXKEglrL2tN7klHHtqrbhng1qmrp5avmyoTzJGJ+CYtEkiD2QI7l4107hgQAV0lRZGYGu9c0xDXARdlm0CHRYiwZIdavqA2LPs24/NkcO0MemSNZGkptEYhjYj4JRrBWwAdSrLp7d2BjsTcHBjM3dU1oUGk6m5h0qVAa4L2Ojex1WPTzxWWW6JCvU8S+tVCUccLSFJV9YkUjkxmJkeSPtdpvyVFwL6h52N01DKK15NhFyVQdO43UKAbgC7libXugAshJGZNXRrVTM80CKzERrzUu/MKyar7ahc3Ui/tkX7O7Xib4MDM39ul/xH+jUYyl+WT/RQf51OMzf4yl/xH+hUY9pflc/0UP+dRg9MJYhZlnUFOLzzRRC1/hHVbjyBNz9WBvHPE4oKKSewLiyxg9C7bLfyG7HyBxTqZkz0UUvN01U8xM0rXBmQFRYsSHZUewEcQVLsPa0McVjhvy1q1//ABKo2R3hMtQkfxjQxM2gDqxvpJUCxJFwLjEun4l5w5tMFqIgLSIupJ4z8x7X2/IOk94LbDCPlOXGGtjmh5zr6uS+inmKvIpbTtIx0rpdyVLB7xsAbvusVeUzrmE9QpmhkiCsNalPhnJ5aO7SOpjY3OqR7MCU2NgK4wbXTk+bmbUCtrdpHAOiRCSARcXRwQVaNu0pHeDfBLAnhfOlqqZZVTlsSwljIsY5QbSKw66g1+u5BB78FscMu1wMyv4+r+kT+RDjMe5YPhqr6VP5EGMxNL2H5ZN9DD9+rxKraxYkLtcgWsB1YkhVUfpMxAHmcRYflkv0MP36rHPNJAZ6dDsAXnY9wEahRfy1yo36uGdhHNBGB+MjmzyWZtCuxW19Ii09qNEJNmBFySSdTHEearbS0W86sD8HPGRMAN7hWCCpQbHazjxY7YZhjjV0ayoUcXB8NiCOjKeqsDuCNwcXKNFLLY4XnR5FFQsloUWQLI1MyiZ7BmXU8b2ftntgqFYXBCNdDlcMIIhijiBNyI0Vbnz0gXwAzSBok9Z0Ey08gabSAonVUdDJ0tqEUpfbvQpewFmi+KojMQKb5VN9FD96oxPwPpflc30cP+dRiS84f+IX58n82TBHA7h/4hfnyfzZMEcN7aFP0mZ+KOjEuhnfmqI9L6Sj2chwSrA2AIIIIIJB2wCy6eadIlmqDXl7OY1jRIGAsdNgoaQK3tSORGpFtLuNGGbiamSepooWR3tKZjpvpRURrGTe2lmISxve7C3gVp6GGljYxppUAXtckgCyjc9ANgL2A2FsVLqAHiopnn1Xjd0FmkZSY6dtuxTpcam0mzO1j7O/WMd8yy+eMCeJufNGRsVVGkiv8JFdbKx6MlwLMOtmODsUAQaVFgL/AMTcnzJJJv5nG2J22nKhrFlRJEN0cBlPiDuNu4+Xdhaq6lo6CidU1spgIXUFueWepPQeJ326AnbBjJOy00XdHMSo8FkCyj6tTuPqwJnpuZQ0SA21GAX/AOWcMZJqcpWwaoUVU7GyIw+CU9eyhusaL3yEMx8SSq43rcg5lrtAhHsKIB2dh7LB1kve/aQp7hg4VF7238fI2P8A8D7MAc24OhqWdpbdvY6YoQxFrbyMjPfzVlt3Y0raLtXl9UJmWNljrkXmQu28VXGNIeNzsdYsgJO9jGTqKCQR8yz1a2lnkalk9ZijKTwOUaNdDFyrhnFgSLhgA+ykXtu1vwmFjRYZZQ0Tq8RlkeUIRsR2m1aWQuhAa1nO3TCTDlM0WYVc9aqRy1UlPHAA2pHj50QdQbAudKxhkIBIJ2AucXNUGSjghiTlJmFPcjSUZaZkc9CGW4kck3vqkJJJuTjrwpnV5WpgwcRhx2WLrGyFAUVzuyEOLK3ajIKm40kTqSpdVPMhqZI23LSCDpbe0KkOF79JUt5X2xE4WyiGGpquTGFjPLZCGuvwi6n0C9kQlENgOoO5AULPqsK5ufhKX/Ef6FTjKT5XUfRwf51GPM4+MpP8R/oVOPaQfjdR9HD/AK+JJc9K8aNSxBwzAThgoAOplimYA32tYE3bsi1zcXBg0WTZbHS0bSSw08pQTI7clS11PtB7iRFDlRqJYD8rVc4JelShSWiVX0g85SjPq5anTJcyaQTyymtT3C4JIAJx2kp5Gy2FqRFMjU8WwEN3VUFogZAyAEs25DADVbcg4udQex+DNomhMqypJGqks6EMvZF2PZJ+zc4WpYRXRzwrT1KQ1SkmolAXUwtpXlORKIdIABsvU2sTrxO4fablFC1PHrj1RCGMWjN9LEkHQ/aZegtcN1BGPci4VanmkkeYuXIY2DrqbSQ7SAuytqazAKq6dIA2uDPRAfRTWm1RAw0mNl7LMS9wDG5Yn27BIu0LCxXZb6Q/YS8ooJUzJ31AQt6yVTpZeYpkbr1MxUliLkMB0TduNWvL5inWlrgoC+od2nTfVfyxOfZiJlnx1V9Kn8iDGYj8PVfNeqbQyfDKLNovtBB+YzAe69/G2MxzvZiRD8rl+hh+/VYG1gMlVVAWOij5Y3/Kcu7C3hp5Fz+kPDBKE/jc30MP36rA/L7ipEh/82WoT/p5YT/tpWxUFH4Zg6h19lgGHuIuP4HHBpEnR0D9QVa1wyXFr2NmU94uMAuD64A1FC1iaWRkS5vqhOlkB8SiuqEfN8cFm4ehvqVTGQLDlsV09N1A2U7dwF+huMXrTOWX5zzJBDIoD8rUw7iyuY5Vt4AlCPEOMb8PTHQ8LA3p35Nz+UoVGjbzvG6X8w2B2ZZZy62klUm8jNFKxA7emJ3Qm1grFowCQNwALbLYtSNaonXyib7Vdf8ATwhPxApflU30cP8AnUYn4gUvyub6OH71RiS14f8AiF+dJ/NkwRwO4f8Ak6/Ok/myYnTS6VZvzQT9gvhvbQMyNxK01QCDrkMa73skJaO31yc5v1h4YIV0QaJ1IJBVhYdTseliDf6x7xiHw1SCKkgQAC0SE2/OKhmPvLFiT4nBLGvbI2W5gs8Syp7Le7uJBG3mDjTNKSR1+ClaJx0I06T09oMjX+oYFZRMsVfU0qkBWjSpVfAuzpLbwBZEe3i7eOGHGvhgLJJGFTIHJLPFE4YxmMkB50PZJO47F/nLsL45QfJcv+dT/wAtsSDVa5aWUCwMs0XvW0hH2mBD9eI9P8ly/wCdB/KbCkxE7YBUeeQVl1XnoyGzKDIjxt+a4ja6nyf6sSc6qWS1ptBY6VRYeY7ta9lGrfa56WAFyQN8BpeAo5BzrvFWli3rHMLSXItpfSVUppAHLSyrbsna5017I1+DcB9oO/0k0z394ZyP4YH5/wAP06U0pjp4BIyctW5S3DORGpva+zMD1wMy3jKWCcUlcAZtOpWWw5q9NadFk77oNLixAV+uHBGSZOgZGFrEde4ghhcb9xGN5jErhea0MFWjloHC80AlXjLdk8xbmORVY7uFjdQNV2BILVHtWSfpQRn61eYf5N/DElaFQ0h6iS2pTbTYDTa1u8db3viDl8oarqAtrRJDFsejfCSFfqWSP7ca3bOubfGUv05/kVOIcmbRw1cwY3dkh0RqNUj/AB19KDc27z0ABJIxNzU/CU305/kVGIFTJaplvcIwgVmUkMpJl0MD4a9KkfpeAN9Gcs8jkq4wixIgLjSah2QswuSoRFZrFNYvqU2uR3HE3huoBR4tMiGFgpSTTqF1V+q7MtywDCw28sQayoaKRkClk56OtgWKmRkNtuikipHgLqO/CvleevDX1dQ4vSyMBJa5ZFCQtHIAAbhVlVWA37W17WLrcGzM1LWGqmlY06w30wtKCXisqjWoB0sGe5sxU+drA6ZXWwU4dIKqOUhkLxmQEhmccwouo6VKtcIvZBUeJwAihSsq4XgqGqIeSsen2VUREczTpdSXYMt2XZdQuDcAbwUQVKqbnwrGk8/OSPW5eQKggCvLvHMj6TaPYtpG9tnTOlVmUS1LSuslpHdRIzzBVHKhdEKq2kKpZiym2xNtRvbXK5ZvVBDSaPVhrAkmQySMpkcW5UY7I1al0kM23bVL4NUHKaKoWpKqPhTIWYWAYaJ3B2AUsTbwBAwC4czCQ30zKGDCMyGNWFwFhZtJKlg7xxy9b2D79MTSY+DaQRioUBgOcPajjjJ+Ag30RqqqPLSD44zEjhuOVWqRMys/OW5UWHxEFrCwt/8AuuMxxy7VOkmAfjc30MP36rC7V1bQpDM4bltVnbf4ItUOo1Duuskqk9L6B54YoD+NzfQw/fqsDqXL3qKFAHAaZHLi3ZPOLMwO1w6l9iOjL4YuCoudU8VHWU09ionmMUrDudwzRsT4FtcZHS0g6aFs3DAoU8dbRqsyhkmjBYEbgkbkeDq17HqCL434eqHenTmkGVNUchH5TxsyFvLVp1W/SxXpgviKc00Eha5SMiaJ7nssjCQxMeoBswVuhDaDuBrK0jhqmRlN1aCEg+I1VNj9lsb1dC5LFHuG2aOQBo2FrEdNSXHgSP0TiJw9TiNpo9wyNpVT3QgtybG+6WLAHusVO4w+gM4gUvyub6OH71RiJXcVJHK0QhqZGW2po4WKAkKwXWbLqsymwv1xrkFe01RUM0bxWWEBXBBt8Mb7qPHz6dcGvDJfDx/F1+dJ/NkxH4yqWShqOXvI0bInznGkfZe/1HHfh35OnzpP5kmIdWolmfmuVSNikS7BS5p9bO5PUhJGsLgAKTucPtvQtl0mqGNtJS8anSbXW6g6Tba46bYkYiZNNrp4WG+qJD9qKcS8SSHnkPqlV/xGS4ZqpYT1P4tytB6X2V1af3L3Ye2kCjUTYDcnyG5P2YX+N0/FmIXXIVdI0uBd5EZSbnYaYuafdqx6SpoY+SfxUwgszM5kWELcgDSSzcsFNyCDvuRbFdwNZTy6eiJ2PPhuDtvJqU/XeQ4yFrUmX36AwX+qFsQ804g9ZiKJS1YJIsXhdNNjYsBYtcAmx09bYmU7XpcvPS7QfV8C2EJ+UUDajPLvNINh3RR3usS+B6Fz1ZvJVAyinE8vMuDGoIiFx2+qtMB+afYU941HowwMzzM2mYU8G+u4LXNnAsHFxuIVuA7ggkkRqdTFkJx5UY4tEZOt7B5dgwFt2AGy2GyKuy3G1gcBCYshhrpKmapiSWJyIIg63+DiLanB6qWmaSxBGyocDJaWpoJ6elpqovHUGQRpUxmTkhE1WEisH0dANVwNsPMMKooVQFVQAAOgA2AH1YWa2ZjnEH5kdOyn50xYj+FMB+sMMrV3hTNAhVmoWY9JAs66fMpuH92pcFcqoXjVuY4kkdtTsF0qTpVbKtzpUBR3nvPfibgdnWepTBdSTSFyQqwxNI21rkgdFFxufHE9s2zQfCU305/kVGBebQ6mqtzZUhLAG10+FEg8/g2cjzCnqBjU56009Mvq80a809qRSOkM+3Qj/ux2q6eZ56hYjEAUj1CRCwcWkGnYjSpBa537tu/D0wplFSXhjdvbKgP84XDf9wbCFm8ksAlMCpqcy25ihk1QzBDG4PRJoTEl9rFFOwJIYI6msi+MWOKO5uywh0W5JLHTUhwuokltG1yTYXOIUTzDWkwhd4pTNKqKwbS11aRFdyssLoXUjUCCSN2WxqAEpaTnwlqWZqUKqSNEIQzxazZZUu6GIqhZXPR1jD2IftEv+Fcp6WasqpqgQ2l1OexrIspVI7oAu5Lm4AkG+4wZGd0rNDyIppVQEK0EDFEXTo5TkgADp2O4oLgacTqWohlPKeJ1fSSEnjsSmpSdN7qyhtFwDtZL92NbWLa5U87hdQQmLUhtcGSGSiYlh3oZlZSOpCm3UYyqq5HqFE0PLEo5TlZFdGkB0NpYWbdWHtqCAr7d+Ga59cZiBojpwNV97s7Mwt4aY0N/dgG1M02VrI6nX2qgL3kF5HK/OaF2X3tiNkayMMGn1kF+YmojoT6vT3I95xmI/CldzhNJcEl0uR3n1en1f918Zjll2qdJkPyub6GH79ViBG8wpylMoM0ks9mf4uK80l2bxtfZBux8BqIkyVSRVFRJIwRFghLMxsFAequSe7A7LuKKWNZbTJIDI8kYju7Sq5DkIq3LkM5Wy36Am18XAj8OieOGFTIzrreJJXt8JreR+eyg2sQqqgJ6yXO1rlMwlemqEkUp6tO4WYNcctyulJQ3SzFUjKmwuUNxdrhcqz+RZ/UYdDSL2xHUHQ0UHVFHLDlnClPjNJAA2N74g5rm9arzRVDwxwg6QJJacNUIwOrlxmJixt+S1r36ju6a3UrGwLzlhGYqjuRtLnu5chVST5Kwje/gp8cAaLjaOBoqZzNPIy3jYxGNyoG/O5uhFYd7A2PgO+QtewkOmmLwsrc1YKiKQC+oduE2sxKuDyybkEHUcHE7C+NqsI7x2Ys0qSLa1gRTSrvc/wB3b3kYYcgzAzVNSxieKwiWzqQTbnbi4G29vqwoZ/MstmV+YI9Khvyiq84fCA2ZZF5qqwYA3F7bjDzl7Xqpj4xwH+fir0HDLqzlUasF1NqYKt7amaZ1Vb9wLEXPcLnux0jy9IadY3jE7EhmGkHmS7FpDquBdgW1MeyPcBgPHmsUQo1mljjXVPINbAF2VnVVUdTbmM2w/JXxwTfjCnPxRaawYsY1usYX2uY7FUiI8HIO3TE6pd+GmPq6qbAo8iELew0SyLYXAuAAO4e4YKYS8mz2eeGoqqNIpYWYtEhkbUzgdtSNKqhZt76yBfvxpHxa84WKblRcwDmCmlaeWMWJdHEa/A32XmAta59kkEa41tpWczmZamo/8mCCWOHweVlZZJAO9V2iU995e4glmnpLxNEOhQp9oK4U34mgrIJYKVSqIREHfRFGCpSyqHOsj2RYJ3gbYL0/FVu1UwtToW7MutJIWGxDcxD2Ad7Fwo263NsNlYsZPn9qppFhlkYQRqwVSSWMdI2oAAkr3Xt1vg9CoNHl4I2JgBHkYW2wH4V7FeFt1Qr9Sgpf7YWwX1sKKgKgFgYCASQD8C3eASPsOG9iJeVx8phzADUzAFlS1oo1uFQdAsMYJF/ymLEC7WBvCbRcXU8UkxJXU0nwt6iE8tgFXQxupRR0Ae1jqHljpmnpCSIX5RCO3LhklJRZJPJSnMMf6aqw+3E2WnZvwkzuQ1dUX1BUhkQAXYMkszKLD9BYbAdQf0jiZmme11OYdcNLpcESyGcpHCwAtdnALAm/RSR54F5TxVT0tE7VLs+lxqaON3R9IjCCKRVCSKAiC5I3Bv5slbZ9uO7p3YX+MZRGiSEMQomBCgXINPM1hc7m6C3nbEWiz6RIgIoBJudETVEMcuksxRFS7DsrZe0wPZ6YzP8ANEniMQDRzB1+CkGl7PeLUtiVdfhR2kLAXsbHbBJqsH8PZkSKKHlOAJpG5ljoN46o2va1+10Jvtjzi7PqeColWoFUqlImWSnJBU2kUi6sGBsR3HZh44kcK1GunpT3etG3uNNK3/2OOucUbS1jqqRMRyiOY5FyA5KgKjb6Qd27O+4bFewF5RnsdMXkXMedD7UkFY+ioj2teMkC5sLaCtiR7QuTgdmOeGWTSy1YVE9aBETJUIjt24o9La1hcAC+sEG43AUKfPAyzDS8EcKnYkTNK3s6LqDGAHICdti1iiHSSL4KpldYoUevM636imi12sbXYtp69+nr5bYdxkPJ8v5Mc801S8dNOo5cb3i9WVh0uzm0m/tbEnc3PQBQ03qaqIhKIYg7QtUE3LuNMlXMxUcqFEJVY7BpCx7N7EGqKvoknXnMz1QXV8IXmeG4GpWKaooZNRYWj07DwxPqMxo55C6kVUsGkiGNtZVi1lbl6givqI+Ea2nvKgYnbJGcwa6Z1DOrTosQJ2K67rq0/kuA7E/N8hjpmxWNIlHZXmR/Usfwp+xIjiLVZ7VKjMuXyuVF9Inp9R9wDtfbu/8AxgZjnEdSPg2W4idRGzASLLKUhCtGTrUqGa9x+UMRql14DFknW1lWYBAbXEfIpzGDboyoVUj9HGYk8JD5Qfzpg/8A1wwP/AMB9WMxzy7VOi9x80wlkNPTGpl5UIVSpdYzrqvhTHpKu4tZdR23t4FZyrMs050ih7VRVXCVEIi7AaQlIQZQzqZDcgKB2VBYABSzcW6BmGpql4GWnjsFrIoNV3qL3EinXaw3HS9u/AyryWgnZGmMkzJ7JbNIWI6bgmUEdB0Ix3x6Re3mR5zHWazV5hPEwd00IgpBKU8CBrkYKyfBlyynu3ww5PRT08E7wxwVT868SxxLEUUqOrNbmOLi/av1Gq4sOCZdQTMvM5ihTqQvmOpVbxUCpYhvMDAyt9GmVM7P6266iSVWri3P6wJ+04dxhj/hlJHLOKtnkesVWemlIlAYaRphULzH0l9IZAQAvUadlrLPRlMlSFgWWhXlErUxT3OrVdY5Yy3bIU6TpAF1vc6to9NwdlkTBwarWpuG9foVOxv1WcEdO43wYTM6RLj1irsegbN6ewHgPxrp77nFb10EPJ8wqedMtdHEahUaJ5BEfhVWSnYLIDHym+DLlSDcq/QWvix6Qfjc4/Qh/wA58IbZzTuFgpyHdjKwHriTyu3q0oA7Lux9iMDewsMOeSZgs1ROyn8iEMO12W+GJXtAHa/eBicjFaZnUV4e1HSyIvb1VKQNNI55hYAE20qtgAoOnr42GkfFFdBRiYTIaUKENoRJKHBAYSpzWWJ3YyMWe5ubMB2FwTy7lDWGq5t5ZC0S5nDGAdb3GjsugH5urHbLMmy+KR5VSQySXLOMziuSTc7pULffffFhvJQwzwNyswaaotbTUC8cRG5DUgUCM2FlDKd7AXvuyV9FO49V5JWnkhtNUwlY2DaDcqg7QJYAabNs53FrEU/C+WzpJzHZGl9stXBmNtgSea6t4C9+/AGt9GmVou1VPLv7K1dKLD9cqLd3W++J3CK13DNFVwQwRoKqenIXW5GoIjMCk8sYst1BUITrBKmwIJAWk4azKiojPTtJAyM2uikYTRcu+7qLsVFjcqCzWDWPceuX5Nl9MDynq4yR1XMqNCPPs1ABPvBxOlzaiK6XnnYWsRJm8FjcEG9qnvDEH34dgX4CqA/LHKjjCpLpVUICHmo1kLorhCkwsLAWt16475it8uo+yz2EJ0KzAvaFjouoLDVaxsCbE4j5LxPHJUNMunla2VnRxIiaoqUglowVFzCRbYefcfOIFVsqpA0hiU+r3cSrEVHLP/mMCE8Nxve3fifZI3/E8xR0aaNqOLmWSL1VUp1Yl+XzHZ0SyswYE3uQtwxAGCw4gqBUrS5hVmAKhcyQQbAagAfWXDsFZSfhAF02AYgk2l1NNSzxlJ6iadW9q+a05BsQbaQyp1APS+JdFltAkQhRJVjsQVGZJpIPUECqCkHwti9/wJuUZInraPBOk8IjYPzV50sjWBDCc30x9pelhcMLH8napgaRoKuuElEaeXSkYmj5TI2gXkvdAN2TqCQNgCQogZr6Psqm0fjJj0LpXTVqbDbbtlrDYdLYBVXo9ypHIMlRKBbtCsogD7tUit5bjuxPilI4j4DjmkNRQ0V1d4+0jmBlILa5ogSoC20C5BFwSAQb49ziOtoaiOKeT12lBWWGSVGMqMjam0uiMdSqpvqIBVuosbSaaSjhChJ6xFXu/wCLUwU+ZAqtvcLDyx7NxDRIkrLJqdoZEBmzOGS2pADZec+9lUXAvt5m7ug3Uq2WnuFB9bmDaVC3KrWLchQBeyjfvwPzyeYVZFOsjSaoixSMNpQxzqzAuViVrlbB289LWtjrQZqHeBCCrGpd0uG7aPFUSaxdQNPbtsT0PTpiFxLmyx1UsbTPCSsTXjqaWJjYSC1p2FxfwxE7JL4nbMqeJnno+bCjX1VVSagqS1lIWOREU3YAFUuL9bY5U7zU09PBUPBTRSsCaen9Y18oEiS6qzoqkq4cElrBu8bMLTRSiSOarq5In20evZfupFmVzzu1e56adrd4BwSX1NuWokqotNgrDMojpG1utW+w8Ap9x6Y6bCZw9G6CmioKlJqVSzzPISzOCwBWIqgj0g6rhSNJK3sNmF1tG9ZJHVV6T0KU91IEgVWDX1MZQUeMKdO9yG20jrjSfgvKmlMpzGTmN1b1+MFunUixPQd/cMRKvIssRAvrEc4LL1rEYoq6CQhkqk5bllFnTcKNJB6mfBby0VRSwx1MM+YTPJIUA5az6owZhFKyOAy3Q3G9iWB2vtC9ILzrPGKqECWxelrKRXDkoNXKlS7Nova+ltvaF97d0qaZGulfVqt9Wg5pSFbi1vadyeg2N8cTmFGkqzeunWpuOZmmq11CH2IH3KAKT1t343vbH3hSpjfnmK2gSIAAbhbU9MNN793TGY4cEZwtUtRKrIwM4GpHZ1OmCnHtMiEnx7IxmPNl2udOs2UQz1s3Ohjl0wQW1xq1rvV9NQNumO/4F0P9ipf3eP8ApxJrckhlfW6XawW4Z1JAJIB0sL2LNa/ifHHEcNU/5jftZf68O205/gRQf2Gl/d4v6cbfgVQ/2Kl/d4v6cb/g1T/mN+1m/rx6eGoLbI37Wb+vFcv6Go4Oov7FTfu8X9OOkfC1IvSkpx7oI/6cefg5B+Y37Wb+vGfg3B+Y37ab+vDy/rIeacAUVQ6u9OA6CytGzxkC5O3LZd7k7494bypaeoqI1eVxaE/CyvIwuJeyGck6dunmcSvwbg/Nf9vP/uYk0GVxwljGpBa2olnYm2w3Yk7XONy8abQLkXDFJLTo8lLA7MWLM0MZJOt9yStycTTwVQ/2Kl/d4v6cbjhem7oyNybCSUDckmwD2G5PTAzPvUaMI06yqrtoUqalxqPRewxsT3DvscPLd8MIfgRQf2Gl/d4v6cejguh/sVL+7xf04j5bl1JOG0Rygo2llc1KMDpVvZdgfZZTfzxN/BuD8x/2s39eDkzQcH0X9jpv3eL+nHePhylX2aaAe6GMf/XHI8OQfmP+1m/rwtLn+WHmfKAIW0ysVrQsTXtZz+RuO/DLvphFfRrRIzNCs0DMbloKidD/AAe38MYlOklFl6OqujGAFWAYMOS3UHY4IQ5BTOoZNTKwupE8xBBFwQRJuLYlTZNE8SRMl0j06QCy6dIstipBFh54OQ0jHgyhPWipf3eL+nGv4EUH9hpf3eL+nECaGjSrjpDHLzZY2kU65dOlet25nXyAwU/Bmn/Mb9rN/XjbLl+BND/YqX93i/pxsODaH+xUv7vF/TiJW0dHDytSyHnSCNCjzsCzXsSVcgLse0dsTvwbg/Mb9rN/Xh5M8XhGjHSjph/yI/6ca5jwfRzxmOSmi0Eg2VAhuOm6WP8AHG/4NQfmP+2m/rxn4Nwfmv8Atpv9zByYIj4ShpJ6UwtOq81lEbVErx/EVG4R2IBFtjjvUcNUtVVzmogimZViALqCQNLmw8sE4MggR1cK2pCSpaSVrEgqSAzkX0swvbvOMq8ihkcuwfUQASksqXAva4R1Btc7nG5DQf8A+HeW/wBhp/2Yxr/4c5b/AGGn/wCjE38GIP7796qf93Hv4NQ/337zU/7uNy/raQx6PMuH/oab9mMbfgBl39ipv2S4lfg3D/ffvVT/ALuM/BuH++/eqn/dxuX9OkdeBaAdKKm/Yp//ADGw4MoR/wCjpv2Ef9OOv4Nw/wB9+9VP+7jz8G4f7796qf8AdxNv9LXIKKOJ6lIkSNBMtlRQo3gp77AWxmJuX5ckIYICNTamLO7kmyrcs7E+yqjr3YzEUyJBxmNyMeWxi8x7jLY9tjB5fGXx7bGWxts8vjL49tjLY22eXwkelekkmp4I4YppHFTHIeVGzFVTVqN7EA7iwPXww8WxlsVMtXYs2rzibMZI8vnCmsOmaMiSWNleXXLdoQAFcIFspZQPasAd8CaKd5IW9WeokAr0erhAnDx0zFisSK5DtGBe+kAt4WGLMzbJoqlAkqkhWDqQzKyOvsurKQysN9wcbUGVxw6tAN3ILszMzuQLAszEk2AsBew7sXzmhov8CU9Qi1XN5ghNQ5pVl1a1i7tm7YW/sq2/XbfC3k3NjOb6qSpY1UrtApgcCQMJFFyRpQdoE6iNjiz7Yy2J5nSrJOH6ylpsup357wJHKtQKZdbLI9yhKggsqaiARcAi/hjXP4D69Twu1a+rLXGkNKZTIDZGYQtYPdRc+ze2rxxatsDJOHIGqhVFWM6rpDcySwX83Tq0aTcki1id+uKnyfY4kzKcvq1rMsNQsjyRUciSy6GZVkf2FdxcE2ABNzv1O+IvD2V1UkE61C1vrRgnSQMNMMjsSUZX1ds+yF02sLjYdbQtjLYPyNxVZR0c0dDlixQVsckdTCahdM/sooEhK3IMd9NltY2Nh1xvnFDXtLUaRUeteuo1NIpfkim8CQeWqAX1K25JGxxaFsZbG/I3FVHEdBVNLmMkSVusT07UpX1ixCm02gX0lfa2Itbp1xaqPcAi+++4IP1g7g+RxtbGWxNz2ZHl8ZfHtsZbE7Ly+Mvj22MtjbZ5fGY9tjLYzNceY2tjLYzPFxmNgMZj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7" name="Picture 9" descr="https://encrypted-tbn1.gstatic.com/images?q=tbn:ANd9GcQR50oAr9lshvwZzTQX7pgTyeNp2-XBMdCgwC6-fLvhNMvIDUcc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18" y="1771822"/>
            <a:ext cx="5015923" cy="30095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743200"/>
            <a:ext cx="4206240" cy="3505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8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DeWall</a:t>
            </a:r>
            <a:r>
              <a:rPr lang="en-US" dirty="0" smtClean="0"/>
              <a:t>, </a:t>
            </a:r>
            <a:r>
              <a:rPr lang="en-US" dirty="0" err="1" smtClean="0"/>
              <a:t>Baumeister</a:t>
            </a:r>
            <a:r>
              <a:rPr lang="en-US" dirty="0" smtClean="0"/>
              <a:t>, </a:t>
            </a:r>
            <a:r>
              <a:rPr lang="en-US" dirty="0" err="1" smtClean="0"/>
              <a:t>Gailliot</a:t>
            </a:r>
            <a:r>
              <a:rPr lang="en-US" dirty="0" smtClean="0"/>
              <a:t> &amp; </a:t>
            </a:r>
            <a:r>
              <a:rPr lang="en-US" dirty="0" err="1" smtClean="0"/>
              <a:t>Maner</a:t>
            </a:r>
            <a:r>
              <a:rPr lang="en-US" dirty="0" smtClean="0"/>
              <a:t> (2008)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6858000" cy="2286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Depletion Makes the Heart Grow Less Helpful: Helping as a Function of Self-Regulatory Energy and Genetic Relatedness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3679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r>
              <a:rPr lang="en-US" dirty="0" err="1" smtClean="0"/>
              <a:t>DeWall</a:t>
            </a:r>
            <a:r>
              <a:rPr lang="en-US" dirty="0" smtClean="0"/>
              <a:t>, et al. (2008)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Study 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143000"/>
            <a:ext cx="5181600" cy="545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6150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595</TotalTime>
  <Words>184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Social-Cognitive Perspectives</vt:lpstr>
      <vt:lpstr>Social Norms</vt:lpstr>
      <vt:lpstr>Reciprocity Norm</vt:lpstr>
      <vt:lpstr>Social-Responsibility Norm</vt:lpstr>
      <vt:lpstr>Barnes, Ickes &amp; Kidd (1979)</vt:lpstr>
      <vt:lpstr>Barnes, Ickes &amp; Kidd (1979)</vt:lpstr>
      <vt:lpstr>Self-Control</vt:lpstr>
      <vt:lpstr>DeWall, Baumeister, Gailliot &amp; Maner (2008) </vt:lpstr>
      <vt:lpstr>DeWall, et al. (2008)</vt:lpstr>
      <vt:lpstr>DeWall et al. (2008)</vt:lpstr>
      <vt:lpstr>Integration</vt:lpstr>
      <vt:lpstr>Integration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Social-Cognitive Perspectives</dc:title>
  <dc:creator>Image</dc:creator>
  <cp:lastModifiedBy>Image</cp:lastModifiedBy>
  <cp:revision>6</cp:revision>
  <dcterms:created xsi:type="dcterms:W3CDTF">2013-02-11T16:37:24Z</dcterms:created>
  <dcterms:modified xsi:type="dcterms:W3CDTF">2013-02-12T02:33:02Z</dcterms:modified>
</cp:coreProperties>
</file>