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0" r:id="rId4"/>
    <p:sldId id="266" r:id="rId5"/>
    <p:sldId id="265" r:id="rId6"/>
    <p:sldId id="263" r:id="rId7"/>
    <p:sldId id="262" r:id="rId8"/>
    <p:sldId id="284" r:id="rId9"/>
    <p:sldId id="274" r:id="rId10"/>
    <p:sldId id="273" r:id="rId11"/>
    <p:sldId id="264" r:id="rId12"/>
    <p:sldId id="267" r:id="rId13"/>
    <p:sldId id="268" r:id="rId14"/>
    <p:sldId id="272" r:id="rId15"/>
    <p:sldId id="275" r:id="rId16"/>
    <p:sldId id="276" r:id="rId17"/>
    <p:sldId id="283" r:id="rId18"/>
    <p:sldId id="277" r:id="rId19"/>
    <p:sldId id="278"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4A7B0B4-C161-44BC-ACEC-02FBDB0A02B9}" type="datetimeFigureOut">
              <a:rPr lang="en-US" smtClean="0"/>
              <a:t>1/27/2013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E514FA-9A82-40A2-846D-695E2C718B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7B0B4-C161-44BC-ACEC-02FBDB0A02B9}"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514FA-9A82-40A2-846D-695E2C718B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A7B0B4-C161-44BC-ACEC-02FBDB0A02B9}"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514FA-9A82-40A2-846D-695E2C718B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4A7B0B4-C161-44BC-ACEC-02FBDB0A02B9}" type="datetimeFigureOut">
              <a:rPr lang="en-US" smtClean="0"/>
              <a:t>1/27/2013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FE514FA-9A82-40A2-846D-695E2C718B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4A7B0B4-C161-44BC-ACEC-02FBDB0A02B9}" type="datetimeFigureOut">
              <a:rPr lang="en-US" smtClean="0"/>
              <a:t>1/27/2013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FE514FA-9A82-40A2-846D-695E2C718B1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4A7B0B4-C161-44BC-ACEC-02FBDB0A02B9}" type="datetimeFigureOut">
              <a:rPr lang="en-US" smtClean="0"/>
              <a:t>1/27/2013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FE514FA-9A82-40A2-846D-695E2C718B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4A7B0B4-C161-44BC-ACEC-02FBDB0A02B9}" type="datetimeFigureOut">
              <a:rPr lang="en-US" smtClean="0"/>
              <a:t>1/27/2013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FE514FA-9A82-40A2-846D-695E2C718B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A7B0B4-C161-44BC-ACEC-02FBDB0A02B9}" type="datetimeFigureOut">
              <a:rPr lang="en-US" smtClean="0"/>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514FA-9A82-40A2-846D-695E2C718B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4A7B0B4-C161-44BC-ACEC-02FBDB0A02B9}" type="datetimeFigureOut">
              <a:rPr lang="en-US" smtClean="0"/>
              <a:t>1/27/2013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FE514FA-9A82-40A2-846D-695E2C718B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4A7B0B4-C161-44BC-ACEC-02FBDB0A02B9}" type="datetimeFigureOut">
              <a:rPr lang="en-US" smtClean="0"/>
              <a:t>1/27/2013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FE514FA-9A82-40A2-846D-695E2C718B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4A7B0B4-C161-44BC-ACEC-02FBDB0A02B9}" type="datetimeFigureOut">
              <a:rPr lang="en-US" smtClean="0"/>
              <a:t>1/27/2013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FE514FA-9A82-40A2-846D-695E2C718B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4A7B0B4-C161-44BC-ACEC-02FBDB0A02B9}" type="datetimeFigureOut">
              <a:rPr lang="en-US" smtClean="0"/>
              <a:t>1/27/2013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E514FA-9A82-40A2-846D-695E2C718B1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Perspectives on </a:t>
            </a:r>
            <a:r>
              <a:rPr lang="en-US" dirty="0" err="1" smtClean="0"/>
              <a:t>Prosocial</a:t>
            </a:r>
            <a:r>
              <a:rPr lang="en-US" dirty="0" smtClean="0"/>
              <a:t> Behavior: </a:t>
            </a:r>
            <a:br>
              <a:rPr lang="en-US" dirty="0" smtClean="0"/>
            </a:br>
            <a:r>
              <a:rPr lang="en-US" dirty="0" smtClean="0"/>
              <a:t>The Egoism-Altruism Debate</a:t>
            </a:r>
            <a:endParaRPr lang="en-US" dirty="0"/>
          </a:p>
        </p:txBody>
      </p:sp>
      <p:sp>
        <p:nvSpPr>
          <p:cNvPr id="3" name="Subtitle 2"/>
          <p:cNvSpPr>
            <a:spLocks noGrp="1"/>
          </p:cNvSpPr>
          <p:nvPr>
            <p:ph type="subTitle" idx="1"/>
          </p:nvPr>
        </p:nvSpPr>
        <p:spPr/>
        <p:txBody>
          <a:bodyPr/>
          <a:lstStyle/>
          <a:p>
            <a:r>
              <a:rPr lang="en-US" dirty="0" smtClean="0"/>
              <a:t>Week 3</a:t>
            </a:r>
            <a:endParaRPr lang="en-US" dirty="0"/>
          </a:p>
        </p:txBody>
      </p:sp>
    </p:spTree>
    <p:extLst>
      <p:ext uri="{BB962C8B-B14F-4D97-AF65-F5344CB8AC3E}">
        <p14:creationId xmlns:p14="http://schemas.microsoft.com/office/powerpoint/2010/main" val="3795282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Batson, </a:t>
            </a:r>
            <a:r>
              <a:rPr lang="en-US" dirty="0" err="1" smtClean="0"/>
              <a:t>Dyck</a:t>
            </a:r>
            <a:r>
              <a:rPr lang="en-US" dirty="0" smtClean="0"/>
              <a:t>, Brandt, Batson, Powell, McMaster &amp; </a:t>
            </a:r>
            <a:r>
              <a:rPr lang="en-US" dirty="0" err="1" smtClean="0"/>
              <a:t>Griffitt</a:t>
            </a:r>
            <a:r>
              <a:rPr lang="en-US" dirty="0" smtClean="0"/>
              <a:t> (1988)</a:t>
            </a:r>
            <a:endParaRPr lang="en-US" dirty="0"/>
          </a:p>
        </p:txBody>
      </p:sp>
      <p:sp>
        <p:nvSpPr>
          <p:cNvPr id="5" name="Text Placeholder 4"/>
          <p:cNvSpPr>
            <a:spLocks noGrp="1"/>
          </p:cNvSpPr>
          <p:nvPr>
            <p:ph type="body" idx="1"/>
          </p:nvPr>
        </p:nvSpPr>
        <p:spPr>
          <a:xfrm>
            <a:off x="381000" y="1633536"/>
            <a:ext cx="6553200" cy="2286000"/>
          </a:xfrm>
        </p:spPr>
        <p:txBody>
          <a:bodyPr>
            <a:noAutofit/>
          </a:bodyPr>
          <a:lstStyle/>
          <a:p>
            <a:r>
              <a:rPr lang="en-US" sz="3200" dirty="0" smtClean="0"/>
              <a:t>Five Studies Testing Two New Egoistic Alternatives to the Empathy-Altruism Hypothesis</a:t>
            </a:r>
          </a:p>
          <a:p>
            <a:endParaRPr lang="en-US" sz="3200" dirty="0"/>
          </a:p>
        </p:txBody>
      </p:sp>
    </p:spTree>
    <p:extLst>
      <p:ext uri="{BB962C8B-B14F-4D97-AF65-F5344CB8AC3E}">
        <p14:creationId xmlns:p14="http://schemas.microsoft.com/office/powerpoint/2010/main" val="378878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67494"/>
            <a:ext cx="8915400" cy="1399032"/>
          </a:xfrm>
        </p:spPr>
        <p:txBody>
          <a:bodyPr>
            <a:normAutofit fontScale="90000"/>
          </a:bodyPr>
          <a:lstStyle/>
          <a:p>
            <a:r>
              <a:rPr lang="en-US" dirty="0" smtClean="0"/>
              <a:t>EGOISM:</a:t>
            </a:r>
            <a:r>
              <a:rPr lang="en-US" dirty="0"/>
              <a:t/>
            </a:r>
            <a:br>
              <a:rPr lang="en-US" dirty="0"/>
            </a:br>
            <a:r>
              <a:rPr lang="en-US" dirty="0" smtClean="0"/>
              <a:t>Negative-State Relief Hypothesis</a:t>
            </a:r>
            <a:endParaRPr lang="en-US" dirty="0"/>
          </a:p>
        </p:txBody>
      </p:sp>
      <p:sp>
        <p:nvSpPr>
          <p:cNvPr id="5" name="Content Placeholder 4"/>
          <p:cNvSpPr>
            <a:spLocks noGrp="1"/>
          </p:cNvSpPr>
          <p:nvPr>
            <p:ph idx="1"/>
          </p:nvPr>
        </p:nvSpPr>
        <p:spPr/>
        <p:txBody>
          <a:bodyPr/>
          <a:lstStyle/>
          <a:p>
            <a:r>
              <a:rPr lang="en-US" dirty="0" smtClean="0"/>
              <a:t>People who feel empathy for are motivated by the relief of their own sadness.</a:t>
            </a:r>
          </a:p>
          <a:p>
            <a:endParaRPr lang="en-US" dirty="0"/>
          </a:p>
          <a:p>
            <a:r>
              <a:rPr lang="en-US" dirty="0" smtClean="0"/>
              <a:t>Helping is gratifying and people will be motivated to help when in a bad mood because they believe it will make them feel good.</a:t>
            </a:r>
          </a:p>
          <a:p>
            <a:endParaRPr lang="en-US" dirty="0"/>
          </a:p>
          <a:p>
            <a:endParaRPr lang="en-US" dirty="0" smtClean="0"/>
          </a:p>
        </p:txBody>
      </p:sp>
    </p:spTree>
    <p:extLst>
      <p:ext uri="{BB962C8B-B14F-4D97-AF65-F5344CB8AC3E}">
        <p14:creationId xmlns:p14="http://schemas.microsoft.com/office/powerpoint/2010/main" val="3065952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Cialdini</a:t>
            </a:r>
            <a:r>
              <a:rPr lang="en-US" dirty="0" smtClean="0"/>
              <a:t>, Schaller, </a:t>
            </a:r>
            <a:r>
              <a:rPr lang="en-US" dirty="0" err="1" smtClean="0"/>
              <a:t>Houlihan</a:t>
            </a:r>
            <a:r>
              <a:rPr lang="en-US" dirty="0" smtClean="0"/>
              <a:t>, </a:t>
            </a:r>
            <a:r>
              <a:rPr lang="en-US" dirty="0" err="1" smtClean="0"/>
              <a:t>Arps</a:t>
            </a:r>
            <a:r>
              <a:rPr lang="en-US" dirty="0" smtClean="0"/>
              <a:t>, Fultz &amp; </a:t>
            </a:r>
            <a:r>
              <a:rPr lang="en-US" dirty="0" err="1" smtClean="0"/>
              <a:t>Beamon</a:t>
            </a:r>
            <a:r>
              <a:rPr lang="en-US" dirty="0" smtClean="0"/>
              <a:t> (1987)</a:t>
            </a:r>
            <a:endParaRPr lang="en-US" dirty="0"/>
          </a:p>
        </p:txBody>
      </p:sp>
      <p:sp>
        <p:nvSpPr>
          <p:cNvPr id="5" name="Text Placeholder 4"/>
          <p:cNvSpPr>
            <a:spLocks noGrp="1"/>
          </p:cNvSpPr>
          <p:nvPr>
            <p:ph type="body" idx="1"/>
          </p:nvPr>
        </p:nvSpPr>
        <p:spPr>
          <a:xfrm>
            <a:off x="381000" y="1633536"/>
            <a:ext cx="6096000" cy="2286000"/>
          </a:xfrm>
        </p:spPr>
        <p:txBody>
          <a:bodyPr>
            <a:noAutofit/>
          </a:bodyPr>
          <a:lstStyle/>
          <a:p>
            <a:endParaRPr lang="en-US" sz="3200" dirty="0" smtClean="0"/>
          </a:p>
          <a:p>
            <a:r>
              <a:rPr lang="en-US" sz="3200" dirty="0" smtClean="0"/>
              <a:t>Empathy-Based Helping: Is it Selflessly or Selfishly Motivated?</a:t>
            </a:r>
            <a:endParaRPr lang="en-US" sz="3200" dirty="0"/>
          </a:p>
        </p:txBody>
      </p:sp>
    </p:spTree>
    <p:extLst>
      <p:ext uri="{BB962C8B-B14F-4D97-AF65-F5344CB8AC3E}">
        <p14:creationId xmlns:p14="http://schemas.microsoft.com/office/powerpoint/2010/main" val="2526715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Negative-State </a:t>
            </a:r>
            <a:br>
              <a:rPr lang="en-US" dirty="0" smtClean="0"/>
            </a:br>
            <a:r>
              <a:rPr lang="en-US" dirty="0" smtClean="0"/>
              <a:t>Relief Hypotheses</a:t>
            </a:r>
            <a:endParaRPr lang="en-US" dirty="0"/>
          </a:p>
        </p:txBody>
      </p:sp>
      <p:sp>
        <p:nvSpPr>
          <p:cNvPr id="5" name="Content Placeholder 4"/>
          <p:cNvSpPr>
            <a:spLocks noGrp="1"/>
          </p:cNvSpPr>
          <p:nvPr>
            <p:ph idx="1"/>
          </p:nvPr>
        </p:nvSpPr>
        <p:spPr/>
        <p:txBody>
          <a:bodyPr/>
          <a:lstStyle/>
          <a:p>
            <a:r>
              <a:rPr lang="en-US" dirty="0" smtClean="0"/>
              <a:t>Inconsistent support</a:t>
            </a:r>
          </a:p>
          <a:p>
            <a:pPr lvl="1"/>
            <a:endParaRPr lang="en-US" dirty="0" smtClean="0"/>
          </a:p>
          <a:p>
            <a:pPr lvl="1"/>
            <a:r>
              <a:rPr lang="en-US" dirty="0" smtClean="0"/>
              <a:t>Expected </a:t>
            </a:r>
            <a:r>
              <a:rPr lang="en-US" dirty="0"/>
              <a:t>mood enhancement </a:t>
            </a:r>
            <a:r>
              <a:rPr lang="en-US" dirty="0" smtClean="0"/>
              <a:t>did </a:t>
            </a:r>
            <a:r>
              <a:rPr lang="en-US" dirty="0"/>
              <a:t>not decrease helping for individuals in a high-empathy </a:t>
            </a:r>
            <a:r>
              <a:rPr lang="en-US" dirty="0" smtClean="0"/>
              <a:t>situation (Batson et al., 1989)</a:t>
            </a:r>
          </a:p>
          <a:p>
            <a:pPr lvl="1"/>
            <a:endParaRPr lang="en-US" dirty="0" smtClean="0"/>
          </a:p>
          <a:p>
            <a:pPr lvl="1"/>
            <a:r>
              <a:rPr lang="en-US" dirty="0" smtClean="0"/>
              <a:t>Empathy predicts </a:t>
            </a:r>
            <a:r>
              <a:rPr lang="en-US" dirty="0"/>
              <a:t>helping even with the </a:t>
            </a:r>
            <a:r>
              <a:rPr lang="en-US" dirty="0" smtClean="0"/>
              <a:t>potentially </a:t>
            </a:r>
            <a:r>
              <a:rPr lang="en-US" dirty="0"/>
              <a:t>mediating effects of sadness in the </a:t>
            </a:r>
            <a:r>
              <a:rPr lang="en-US" dirty="0" smtClean="0"/>
              <a:t>model (</a:t>
            </a:r>
            <a:r>
              <a:rPr lang="en-US" dirty="0" err="1" smtClean="0"/>
              <a:t>Dovidio</a:t>
            </a:r>
            <a:r>
              <a:rPr lang="en-US" dirty="0" smtClean="0"/>
              <a:t> et al., 1990)</a:t>
            </a:r>
            <a:endParaRPr lang="en-US" dirty="0"/>
          </a:p>
        </p:txBody>
      </p:sp>
    </p:spTree>
    <p:extLst>
      <p:ext uri="{BB962C8B-B14F-4D97-AF65-F5344CB8AC3E}">
        <p14:creationId xmlns:p14="http://schemas.microsoft.com/office/powerpoint/2010/main" val="2564493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MOTIVES:</a:t>
            </a:r>
            <a:br>
              <a:rPr lang="en-US" dirty="0" smtClean="0"/>
            </a:br>
            <a:r>
              <a:rPr lang="en-US" dirty="0" smtClean="0"/>
              <a:t>Emotional Responses</a:t>
            </a:r>
            <a:endParaRPr lang="en-US" dirty="0"/>
          </a:p>
        </p:txBody>
      </p:sp>
      <p:sp>
        <p:nvSpPr>
          <p:cNvPr id="5" name="Content Placeholder 4"/>
          <p:cNvSpPr>
            <a:spLocks noGrp="1"/>
          </p:cNvSpPr>
          <p:nvPr>
            <p:ph idx="1"/>
          </p:nvPr>
        </p:nvSpPr>
        <p:spPr/>
        <p:txBody>
          <a:bodyPr/>
          <a:lstStyle/>
          <a:p>
            <a:endParaRPr lang="en-US" dirty="0" smtClean="0"/>
          </a:p>
          <a:p>
            <a:r>
              <a:rPr lang="en-US" strike="sngStrike" dirty="0" smtClean="0"/>
              <a:t>Sadness</a:t>
            </a:r>
          </a:p>
          <a:p>
            <a:endParaRPr lang="en-US" dirty="0"/>
          </a:p>
          <a:p>
            <a:r>
              <a:rPr lang="en-US" strike="sngStrike" dirty="0" smtClean="0"/>
              <a:t>Personal distress</a:t>
            </a:r>
          </a:p>
          <a:p>
            <a:endParaRPr lang="en-US" dirty="0"/>
          </a:p>
          <a:p>
            <a:r>
              <a:rPr lang="en-US" dirty="0" smtClean="0"/>
              <a:t>Empathy</a:t>
            </a:r>
            <a:endParaRPr lang="en-US" dirty="0"/>
          </a:p>
        </p:txBody>
      </p:sp>
    </p:spTree>
    <p:extLst>
      <p:ext uri="{BB962C8B-B14F-4D97-AF65-F5344CB8AC3E}">
        <p14:creationId xmlns:p14="http://schemas.microsoft.com/office/powerpoint/2010/main" val="3932674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2400" y="2895600"/>
            <a:ext cx="1447800" cy="1295400"/>
          </a:xfrm>
          <a:prstGeom prst="ellipse">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solidFill>
                  <a:schemeClr val="bg1"/>
                </a:solidFill>
              </a:rPr>
              <a:t>Other’s Distress</a:t>
            </a:r>
            <a:endParaRPr lang="en-US" b="1" dirty="0">
              <a:solidFill>
                <a:schemeClr val="bg1"/>
              </a:solidFill>
            </a:endParaRPr>
          </a:p>
        </p:txBody>
      </p:sp>
      <p:sp>
        <p:nvSpPr>
          <p:cNvPr id="5" name="Oval 4"/>
          <p:cNvSpPr/>
          <p:nvPr/>
        </p:nvSpPr>
        <p:spPr>
          <a:xfrm>
            <a:off x="1905000" y="1752600"/>
            <a:ext cx="1524000" cy="1447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Distress</a:t>
            </a:r>
            <a:endParaRPr lang="en-US" b="1" dirty="0"/>
          </a:p>
        </p:txBody>
      </p:sp>
      <p:sp>
        <p:nvSpPr>
          <p:cNvPr id="6" name="Oval 5"/>
          <p:cNvSpPr/>
          <p:nvPr/>
        </p:nvSpPr>
        <p:spPr>
          <a:xfrm>
            <a:off x="1905000" y="4267200"/>
            <a:ext cx="1752600" cy="1447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Empathy</a:t>
            </a:r>
            <a:endParaRPr lang="en-US" b="1" dirty="0"/>
          </a:p>
        </p:txBody>
      </p:sp>
      <p:sp>
        <p:nvSpPr>
          <p:cNvPr id="7" name="Oval 6"/>
          <p:cNvSpPr/>
          <p:nvPr/>
        </p:nvSpPr>
        <p:spPr>
          <a:xfrm>
            <a:off x="4495800" y="1524000"/>
            <a:ext cx="1600200" cy="1447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Egoistic</a:t>
            </a:r>
            <a:endParaRPr lang="en-US" b="1" dirty="0"/>
          </a:p>
        </p:txBody>
      </p:sp>
      <p:sp>
        <p:nvSpPr>
          <p:cNvPr id="8" name="Oval 7"/>
          <p:cNvSpPr/>
          <p:nvPr/>
        </p:nvSpPr>
        <p:spPr>
          <a:xfrm>
            <a:off x="4572000" y="4419600"/>
            <a:ext cx="1600200" cy="14478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Altruistic</a:t>
            </a:r>
            <a:endParaRPr lang="en-US" b="1" dirty="0"/>
          </a:p>
        </p:txBody>
      </p:sp>
      <p:sp>
        <p:nvSpPr>
          <p:cNvPr id="9" name="Oval 8"/>
          <p:cNvSpPr/>
          <p:nvPr/>
        </p:nvSpPr>
        <p:spPr>
          <a:xfrm>
            <a:off x="7017327" y="1371600"/>
            <a:ext cx="1752600" cy="1295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a:t>
            </a:r>
            <a:endParaRPr lang="en-US" b="1" dirty="0"/>
          </a:p>
        </p:txBody>
      </p:sp>
      <p:sp>
        <p:nvSpPr>
          <p:cNvPr id="10" name="Oval 9"/>
          <p:cNvSpPr/>
          <p:nvPr/>
        </p:nvSpPr>
        <p:spPr>
          <a:xfrm>
            <a:off x="7162799" y="4572000"/>
            <a:ext cx="1676401" cy="1524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HELP</a:t>
            </a:r>
            <a:endParaRPr lang="en-US" b="1" dirty="0"/>
          </a:p>
        </p:txBody>
      </p:sp>
      <p:sp>
        <p:nvSpPr>
          <p:cNvPr id="11" name="Right Arrow 10"/>
          <p:cNvSpPr/>
          <p:nvPr/>
        </p:nvSpPr>
        <p:spPr>
          <a:xfrm>
            <a:off x="1219200" y="2324100"/>
            <a:ext cx="53340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219200" y="4305300"/>
            <a:ext cx="533400" cy="571500"/>
          </a:xfrm>
          <a:prstGeom prst="rightArrow">
            <a:avLst/>
          </a:prstGeom>
          <a:solidFill>
            <a:schemeClr val="accent3">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657600" y="2057400"/>
            <a:ext cx="53340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6324600" y="1828800"/>
            <a:ext cx="53340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3810000" y="4876800"/>
            <a:ext cx="533400" cy="571500"/>
          </a:xfrm>
          <a:prstGeom prst="rightArrow">
            <a:avLst/>
          </a:prstGeom>
          <a:solidFill>
            <a:schemeClr val="accent3">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6473536" y="5143500"/>
            <a:ext cx="533400" cy="571500"/>
          </a:xfrm>
          <a:prstGeom prst="rightArrow">
            <a:avLst/>
          </a:prstGeom>
          <a:solidFill>
            <a:schemeClr val="accent3">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8799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Felt-Oneness Hypothesis</a:t>
            </a:r>
            <a:endParaRPr lang="en-US" dirty="0"/>
          </a:p>
        </p:txBody>
      </p:sp>
      <p:sp>
        <p:nvSpPr>
          <p:cNvPr id="3" name="Content Placeholder 2"/>
          <p:cNvSpPr>
            <a:spLocks noGrp="1"/>
          </p:cNvSpPr>
          <p:nvPr>
            <p:ph idx="1"/>
          </p:nvPr>
        </p:nvSpPr>
        <p:spPr/>
        <p:txBody>
          <a:bodyPr/>
          <a:lstStyle/>
          <a:p>
            <a:r>
              <a:rPr lang="en-US" dirty="0"/>
              <a:t>Felt-oneness </a:t>
            </a:r>
            <a:r>
              <a:rPr lang="en-US" dirty="0" smtClean="0"/>
              <a:t>as </a:t>
            </a:r>
            <a:r>
              <a:rPr lang="en-US" dirty="0"/>
              <a:t>an additional egoistic </a:t>
            </a:r>
            <a:r>
              <a:rPr lang="en-US" dirty="0" smtClean="0"/>
              <a:t>motivation(</a:t>
            </a:r>
            <a:r>
              <a:rPr lang="en-US" dirty="0" err="1" smtClean="0"/>
              <a:t>Cialdini</a:t>
            </a:r>
            <a:r>
              <a:rPr lang="en-US" dirty="0" smtClean="0"/>
              <a:t> </a:t>
            </a:r>
            <a:r>
              <a:rPr lang="en-US" dirty="0"/>
              <a:t>et al., 1997</a:t>
            </a:r>
            <a:r>
              <a:rPr lang="en-US" dirty="0" smtClean="0"/>
              <a:t>)</a:t>
            </a:r>
          </a:p>
          <a:p>
            <a:pPr lvl="1"/>
            <a:endParaRPr lang="en-US" dirty="0" smtClean="0"/>
          </a:p>
          <a:p>
            <a:pPr lvl="1"/>
            <a:r>
              <a:rPr lang="en-US" dirty="0" smtClean="0"/>
              <a:t>If bystander </a:t>
            </a:r>
            <a:r>
              <a:rPr lang="en-US" dirty="0"/>
              <a:t>takes </a:t>
            </a:r>
            <a:r>
              <a:rPr lang="en-US" dirty="0" smtClean="0"/>
              <a:t>victims perspective, </a:t>
            </a:r>
            <a:r>
              <a:rPr lang="en-US" dirty="0"/>
              <a:t>or has an attachment to the victim, then the bystander experiences Oneness, </a:t>
            </a:r>
            <a:endParaRPr lang="en-US" dirty="0" smtClean="0"/>
          </a:p>
          <a:p>
            <a:pPr lvl="2"/>
            <a:endParaRPr lang="en-US" dirty="0" smtClean="0"/>
          </a:p>
          <a:p>
            <a:pPr lvl="2"/>
            <a:r>
              <a:rPr lang="en-US" dirty="0" smtClean="0"/>
              <a:t>A </a:t>
            </a:r>
            <a:r>
              <a:rPr lang="en-US" dirty="0"/>
              <a:t>sense of shared, merged, or interconnected personal identities </a:t>
            </a:r>
            <a:endParaRPr lang="en-US" dirty="0"/>
          </a:p>
        </p:txBody>
      </p:sp>
    </p:spTree>
    <p:extLst>
      <p:ext uri="{BB962C8B-B14F-4D97-AF65-F5344CB8AC3E}">
        <p14:creationId xmlns:p14="http://schemas.microsoft.com/office/powerpoint/2010/main" val="4044008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MOTIVES:</a:t>
            </a:r>
            <a:br>
              <a:rPr lang="en-US" dirty="0" smtClean="0"/>
            </a:br>
            <a:r>
              <a:rPr lang="en-US" dirty="0" smtClean="0"/>
              <a:t>Emotional Responses</a:t>
            </a:r>
            <a:endParaRPr lang="en-US" dirty="0"/>
          </a:p>
        </p:txBody>
      </p:sp>
      <p:sp>
        <p:nvSpPr>
          <p:cNvPr id="5" name="Content Placeholder 4"/>
          <p:cNvSpPr>
            <a:spLocks noGrp="1"/>
          </p:cNvSpPr>
          <p:nvPr>
            <p:ph idx="1"/>
          </p:nvPr>
        </p:nvSpPr>
        <p:spPr/>
        <p:txBody>
          <a:bodyPr/>
          <a:lstStyle/>
          <a:p>
            <a:endParaRPr lang="en-US" dirty="0" smtClean="0"/>
          </a:p>
          <a:p>
            <a:r>
              <a:rPr lang="en-US" strike="sngStrike" dirty="0" smtClean="0"/>
              <a:t>Sadness</a:t>
            </a:r>
          </a:p>
          <a:p>
            <a:r>
              <a:rPr lang="en-US" strike="sngStrike" dirty="0" smtClean="0"/>
              <a:t>Personal distress</a:t>
            </a:r>
          </a:p>
          <a:p>
            <a:endParaRPr lang="en-US" dirty="0" smtClean="0"/>
          </a:p>
          <a:p>
            <a:r>
              <a:rPr lang="en-US" dirty="0" smtClean="0"/>
              <a:t>Empathy</a:t>
            </a:r>
            <a:endParaRPr lang="en-US" dirty="0"/>
          </a:p>
          <a:p>
            <a:endParaRPr lang="en-US" dirty="0" smtClean="0"/>
          </a:p>
          <a:p>
            <a:r>
              <a:rPr lang="en-US" dirty="0" smtClean="0"/>
              <a:t>Felt-Oneness</a:t>
            </a:r>
          </a:p>
        </p:txBody>
      </p:sp>
    </p:spTree>
    <p:extLst>
      <p:ext uri="{BB962C8B-B14F-4D97-AF65-F5344CB8AC3E}">
        <p14:creationId xmlns:p14="http://schemas.microsoft.com/office/powerpoint/2010/main" val="1544715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00200" y="86670"/>
            <a:ext cx="5943600" cy="6684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942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04800" y="228600"/>
            <a:ext cx="8686800" cy="6454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693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Egoism-Altruism Debate</a:t>
            </a:r>
            <a:endParaRPr lang="en-US" dirty="0"/>
          </a:p>
        </p:txBody>
      </p:sp>
      <p:sp>
        <p:nvSpPr>
          <p:cNvPr id="5" name="Content Placeholder 4"/>
          <p:cNvSpPr>
            <a:spLocks noGrp="1"/>
          </p:cNvSpPr>
          <p:nvPr>
            <p:ph sz="half" idx="1"/>
          </p:nvPr>
        </p:nvSpPr>
        <p:spPr/>
        <p:txBody>
          <a:bodyPr/>
          <a:lstStyle/>
          <a:p>
            <a:r>
              <a:rPr lang="en-US" dirty="0" smtClean="0"/>
              <a:t>Daniel Batson</a:t>
            </a:r>
            <a:endParaRPr lang="en-US" dirty="0"/>
          </a:p>
        </p:txBody>
      </p:sp>
      <p:sp>
        <p:nvSpPr>
          <p:cNvPr id="9" name="Content Placeholder 8"/>
          <p:cNvSpPr>
            <a:spLocks noGrp="1"/>
          </p:cNvSpPr>
          <p:nvPr>
            <p:ph sz="half" idx="2"/>
          </p:nvPr>
        </p:nvSpPr>
        <p:spPr/>
        <p:txBody>
          <a:bodyPr/>
          <a:lstStyle/>
          <a:p>
            <a:r>
              <a:rPr lang="en-US" dirty="0"/>
              <a:t>Robert </a:t>
            </a:r>
            <a:r>
              <a:rPr lang="en-US" dirty="0" err="1" smtClean="0"/>
              <a:t>Cialdini</a:t>
            </a:r>
            <a:endParaRPr lang="en-US" dirty="0"/>
          </a:p>
        </p:txBody>
      </p:sp>
      <p:sp>
        <p:nvSpPr>
          <p:cNvPr id="10" name="AutoShape 2" descr="data:image/jpeg;base64,/9j/4AAQSkZJRgABAQAAAQABAAD/2wCEAAkGBhQSERUUExQVFRUVFxQYFBgXFRcYFxcUFxQVFxcXFxcXHCYfFxojGhQUHy8gJCcpLCwsFx4xNTAqNSYrLCkBCQoKDgwOGg8PGikcHCQsKSksLCwsLCksKSksLCwsLCwsLCwpLCkpKSwpLCwsKSwsLCwsLCwpLCksLCwsKSwsLP/AABEIAOEA4QMBIgACEQEDEQH/xAAcAAABBQEBAQAAAAAAAAAAAAAEAAIDBQYBBwj/xABGEAABAwICBwYEAwUECQUAAAABAAIRAyEEMQUSQVFhcZEGIoGhscETMtHwBxRSM0JicuEVJJLxFiMlQ1OjsrPCVGRzotL/xAAaAQACAwEBAAAAAAAAAAAAAAABAgADBAUG/8QAJhEBAQACAgICAgICAwAAAAAAAAECESExAxIEQRMyImEjkRRCUf/aAAwDAQACEQMRAD8A8lSTg1dTKzZTguhIBRHQE87PFcAVlgtHk3kQdl5422GEECUaXevlkfEXCKoYJwIhhdcySDsIFo8Vf0dEhwECN8Cb7ScirFmjsrERlBievy8VNjpU0dEl1xYjMH2VthdBFwvIAOZMdIzVvRwAiSY5T6CZ8SrKkxjRYdQRHIQokjU9iWinQcy9nWzvZSdqaesGZ5lUej9NNpgtJaJIsJieMFEYnSQfmcjaL+uSB5LQAYBdwNtut5kSpWUWuOQPEeHju6Jr8Y2bAA+ajGNJ8MklzkX4+DKrFlO0ECRYcvVSilLYLcpjp7gwgKdcxKNwtQlD3P8A8fX2Ip0LACxGXNN/LAkhwymPHcecKek0qXUJzGaPsry8VgN1Mh2ttAz23PmPu6M0rR+JRa2JicsxIIkcc12qyDrZtAA8Z8tnRPrkhjTlBg+yZVp5ppnQka2trGCL2l07d2WfFZV9N1KoHscWuYZa5pIIOwg8l69pnRwq04gax6SP8l5ZpikWvd42iIi+XI+Sbsl4b/sb+KweBRx+qCe62sB3XbIqD905d7LktRjOzjqZ+NgyAc9Se47+U7J6Lwj4YItulaPsd29r4FwYZqUdtNzvl40yfl5ZcklxSZPXNHabZiB8OqDTqjNpsQ7eDsPkrMVTTgPMty19x/i+qqKFXC6Sp/EpPGu3aIFRh3OG7yTNHaVq0635au0vsNV4yLTIEz6ITf2ZoqlMOEG4ULahadV2X7rt/A8VHqmllLqe7Ms5bxwRVnt2EHomB1JD/kBvd/iK6pyj5DlcUgoJ35dMREF0KYYdP+CFET6OoAuEkw7u2beSfrC2GF0U1sBpDbROZMZ2NgeKzOjsOCRESCNuUzf0WwpPDgIH9JAmenjmhRiSjXMTAcP4c8zl5Iyi6bEHkc5QZoZTbh/lsUlOrJhvoPPigYc2lG3V8bxwaNqhxmJAsHwd2Uc42pw7onbv3D6qsOcyeAIHVG8Qccfa6GYUavzGTzkDrtRwxip2NMySimGQFkyztdLDxSLBleUXScDG5A0KKOo0yhF+pBLKu5E0sSW7UDqpNenTS7paR9kdTxNlmRzRFLEEIzIl8crTsIKbiqR1IG+eCqMNj4Ku8PWDgrMayeXx6Vc57psOIsV572ywwbiCd4LzG2e65vMgAr0nSFLUvk03ncdyxPanCB1U93WEANOyTn6ppWXKPPBZ0Z5jpIlTtGtzGas8doyHGzoORgRG7eDsQlTC/DMEwSBE2ndfJWKhmgqtRmIo/Ce5j3VGNlp2OcAeBEE2K9uxGELa4eTrElomIsF452bb/fMPP/Fp+oXtmkh3280PsPocyoHCQh3USwyzL95vu3ceCkqUL6zbO8jzTqVebZEZg/dwlWIf7Rbud/hKSKSU5R8ipwahqFUk3UtUokSBd1ghDUKXxCiixwuI1XCLzsWt0K81GkjIWiNvE7ViMLSLnAAmZHqvR9F0dRjWm1hsvJvfxQ0MS1jqjMEbs7pYWoTcwBy++iVdobkI+9yGq14ibD2UETias22AbROZQtV0/cKI42TYKSSeHmqfLk1+DFIApKTgDCZSapWsvb7CzN8GU3HejaDUHRNkdSJTw1PLE4NskkmKcCuhca8J8gqCe1ystH4sg8LKrlT4bOd6kpcuY0teKlMg7rc1ijiZcWuzaTsWrw1W33vWa0lQ/vBixMG0X59PNX72wZ46RnCNcN8XtMRxiR1VfjNHgnVewahHdNoBgWky0bdi0NJmVoI2iMjvChZRzAtwsbHIwdieM1ZXRuFdTxOHdqyz4tMDuwWO1hY/cdF7HpMXbzXn+H1XVWtIAcHAlpycAQ4Fp3jOP6L0DHPkA8QiXQiniATqmx3HaN43p1WiHcCMiMwk+iHAT/UciojWLLPu3Y7d/N9Upi+FU/WP8KSl+M39Q6hdUR8d4LNE4nJQ4LNEYnJMrCrjV12S41FGl7GYUGs1xvBEcM8/JbauwzI2gH7CxnY2sW1SeABEZyfP2W4aJG2Dt+/lQowBiq5G8nkqTGYqTE/U+yutIOMEEnhcemwqgxLDO7nHRLVkgnBunf6KxptQeBZF0ZTeBmVmy5bsJqDWtTw3ah6eOZMe6MayRIy8uU70ml8yT0Aiww71XCR/VWNGp3fNGLDn2T5tKZVqfKm4t8Q39XomFK0qQMTGMsnhigdOSpqVaD0Ci1YTmkTbNLstW9CpZU2k5+M1wP39VY0SYVfjQJbO8XV2F5ZfJOKOdViCctvI5+fqomNaRqyRax87HZ1XQLmdsi+U3iRxUQotMiNU7t/JXVhOOGMguglpEEZ2yO2+YWsqVwWgidmzle6yVOQIN+OZi25aemRqAZWBEj0JshEq1pYq3eEC1/qirEbwocM3ujkkaBbdn+HYeW5FC/Is/S3oEkvju/QeoSQ4R8g4LNE4tQYEXRGJTECOyXWtunSu0jt6c1AaHQmFLCxxIj5tpnYchGWS1+GqnYQR/l9VhdGaSA7tQDV3wSQTYzvC1+GYWxtBFiCLjMFEYLxYJBnYDF+GV1QYu7gOPqYk7+StcVWJy+/qq74JkOjOfCLdTdJVuM5TtZ3RwWdx+PMw0PmTtgLUUGjNCYjBB3vvWeXTbljvhmsHiXkmdceIEdc/JWNDtI+lH+smLFsAGPEkH7sm4p+GpmHvaCMx8x8YBXaOPwbgO8TNv2bgOpEJvyf0T8Wv+yf/AEt1nWMbwB7HLlluV5o7TDjAmb34tn6SqFuBok9yJGwiD0KMwNcNOyyS5Sr8MbO62HxQS0BR4mrrVo2NaOplCaPqFxmUNUxBD3u3n0ACTbRGj+OntqQsTj+0BZGzfx+iKwHbVkgOMcYJHVPMapy8kl5bIGRdJtK9lX4TSzHQZicpyPJWuBqh0H+uSW8J7b6TF8CTtAQrWa51d+X0U+LsOihwFUOcSMx9IT+O8qPN0KqxaRYtAPMWlCYpxp/Nlvz2J+tIz5+nTei5D2weE3sRt9lfti6VeGEvMWtaZtyW3wJLqALs4joB7LHaUmlQc5gAJECfc7SL9Fs9EVNbBUXC80aZnf3AjC5DKWsGgtgiB3cuhU9LEB3A7Qc+i5gz3ByTq2HDs8xkRmORRGHpIf8AKu/4jvL6LiCPkbBZojEhQYF18kRiCmVhSbJNXYSAURPTEcZ2cFq9GYyWBpJEEFpFovlbYVlWEa18vY29Cr/A1BqsJ2mG3iL5cd6lPj2vaNOZBm5MWGzKACZ6pYmhAG68cPuR0TMPXv1k+i7UqTA3T55Krf8AFq9f8jrGjx4ZlQYzBucIDrbd/KQi6d0WzBhzbz1I9FnbMZtmz2bpkQWavECPMIcdlqbHSXmJnVMEGMgeC0OIwDmHukxuJPqoXVCbfCdKO6f8WN5VFfRxBkQ5uwDNvLeENWwLg4HYfvJaD4Lv3u6g6zBrCLwiHr9Rf6IYAzO6A7QYhtOI2/fsi8DZo4obSlDWN9n3KTS7Kax2zVeo1+ck/wAqgo6JY8/6uo0kXLTBP+E3VnT0OxzidYk7i4+mSrcT2IfOtTdBknIg33FuWasnH3plzm/rYjD18RRluqCybgCPEWkEc1p+zHaAh4FT5XXDsvA8RzVBhvzGHA+MPi057x/eaNkWEjndamhomnUYHsNjBEKXLfFV/j1zi0uKqgskG0C/JA6HqQXnfA8Z+inq0dWgGjcoNE0zrDd7b+p8lMOyeW/xXHwgRO3POLkXPup6FGS0ZnM8vDhyUNQR8tukonRlGHBxWhkZf8SsW6nqMmxaTAynWtbhHmt52Pq6+jMK7fQp8f3Bt2rzPtziRXxDqh7oaAxgOcCZOqNtz5L0jsK6dGYeLAU4A3QSEytc4WmSwEEg+We0KYVyPmEcRl/RM0ee4PFEoGnSP47f1DqEk74Q3BcUF8fYGda6JxChwLu8p66ZWFITm0yuwmXUQRRbe5++Ct9GtLy2I+bvch/kOqpWhXWgZNZoyJB1txbn1yKXLo+HOUXjYa4nY4SOl/booqbrnw6DL1VhjMKC0ED5LiPvmgaY7yyTLc06eWPOx9F+zcrDDkqspGEbQqKLsIsSN5TDUjIeSHq45rRJKr8Tp8TDYPijuLPXhNjASZKCZh5KeKr3XJ8Ai8HRugmP9DsNh7KTE4fKynohEOFpP+Slh71yoMVoQG/TeFBTp1GfxDzWgqVBsOxNY0FTWySAaZ1xq6pvstI65orRejTTEAiJtI8rZeasKOEacxb7up2UyCQbwJ4ub/8AofeaFmiXR2PcfhwW3tcJ+iKMkOPD04Iip8l+8Nh3yDHsodFkNBHE+JCtwYPKPxBGf15XCgrvc1hgXgwNltpO5E06QJzkRvmPNUXaztA2lS1RGs7uibSIubZxa6ujNlwwmnKrfikjOxcf1E8F69+G750ZR4fEHR7l4ZXqAk2PiZK9o/CN5Oi2TsqVh/zDCaqo1ODoBzL5gmDtHip9VzcjrDcc+qiwDwGmTFyjEKedIPju/Qeo+q6poSUF8e4A95E4lD4A95EYgJlaEBMm6lAUTnXURMrHReM1Htdu2bYiCq6U+nUO/NCjLq7jduxbdUOmyDa7b4qqwtKWWmxuOGzzVow2HH0WbLD1dLDzfk+hTCuvxQbtULlWPBqOjJo+bjwVXbTLqJquJNUw3Lafou1aIazLKCiBDRAsm1Ga2W2eibRvbZ9LFiM0fo6ocyVksdoYyIe8cA7aj8LjTqgEw8WPHijYGOem3o4hpMgwrBxa9haDf6rEPxjmNsHPcbgCPdFaI7QFwycCLEEXCX2qy3YjDY1zHuY6+qSAd4BVxQcHBUGkDHf2gyeRzRuj8WCM1N6NvcaPDm6JcyAHDYfK1vRVuHqhXDHd3nbrb3Rt2ozOcO5HTlmPZVWiHllQ03Ek5jjYHrKsMRXbTplzjAjPwhZzA4s1q1So0QAHR0hvjklmWiY+P320WL0yxjHFhziSe8G2Jy8F5t2g0oax1h8skb4MCOU3Vnp+qRRDGugNkPvAc7bG+L9Sse91/vNbMJdbrm/IuPvZj05UJLgvcPwiP+ziN1Wp6g+68S1oIXtH4O1ZwVThWd5tYU9URscC0HWB/UUR+Xj5SR6dChsJUDS+f1bpRjaoORBS0+PRmo79Q6JKVJDQvj/R/wAyKrj1Q+Bb3kVUPqnVImNuoHNbrHNFsKEPzSoKQBOY6DZdhJgURZYGsTYW2W++Kumus3ks7hsTqkbRtV/hn6zAVR5Y1/HvNWGFZPmqnSRNGmXC5EkjffJXOBKC0rRD3RFtqzY9t+XMVWF02x4HeE7ibjgQrLC1mkiCOqyGn+z5a/Xp5G5HEZwr7QGhBVplwMQN+29vJW3Umy45a4yi7o4ed3go8Vo1u7LwUFPRWIYR8MzrCYO7miGaYcDqvpOBbGtAlLuLZMb+tEYHAt2Zx5KxGGgWH3xVbS0zSJz1fKEZS0gDYOEKbgXHKcm4kZiFSUapo1NQzqm7fdquMXpFjBLiAN8qq0hWbVpyMwQWnxQD3rTaPxEgEGVo8I6bfe9Y7REthainW1WvcBOqxxA3w0lV75HLk7FsbVMO+VmyxDrbZ8VXaVd+Wpv1Q1gMCnFiSRM+ABHNFaOOs0HOQFT9vMQHfCZta0uO6HG3j3SrvFjuxV58r48L/pk8XVLjJM+Kq6vzI2pTCAqDvBbXGPd7L1v8DK84bEt/TVb50x9F5Nqr078CmEHGibH8uQOMVgT5Dolozt6bg/nfzHoiXUQcwEJQdFR/hkivzA4jmCpVmPRv5UcepXU747f1BcSi+RcD8yOAugtHnvI2pkU6oO6puUJPAJ2rdcIuoKUOtkuNCa1OAUQ4rQ6Nf3AOCzsFXuEtTbyCq8vTT8f9ltg6icWKDDO7x43RJusv26GPQLFUZnqoW0nNY5rHFhdmWxM+IRdQLjBlvTy6XTV4ovROmatOfjjXiAwsAs2LyJuZlX2h9P0DrFxDXONw8FpsIGYgqjoVG7fRSmm3ZfojZjfsl+PjRYxmEqB9u98Ui7SLAnvAxBaRtWa7TYPXqRh2QLy64GQAgbdq0lCi0HIIt9IbEmsZdxPxSf8ArAYTsWGAOqEueYJJOUc1d0NHCzWi0gnwV3imCIhC4BsCckMstlmMl4GUaV1f6IxLRVph3+8qNYOZ/wAvMKia66qcVp5zNI4WmDanXw7Xg7XPq05PMAi/NTxY7yVfIy9cFv2px35LGVaVId0apAP7us0OjleyyuMxZqOLnGSdvpyWh/FCn/tKrxbSP/Lb9FlAwbluxxk6c3yeXPPjK7Kq4b1X1nd4I57BuQGIFwnVJWuuvTfwQqzVxg/gw5/+1YLy0OuvS/wOd/ecUN9Kj5PqfVLehnb1Sh+1dyCNhAgxVP8AL7on4x/SfJCnxSaqSZ8bgeiSBnyNo/5kbVQ2GwrmmdU+SJLCdidUGIXQ1T/lCdh6hdGCP2VEQhStpypBgyn/AJY7/VBCp0QrGn8oHBADBneFYNbAjgPRVeXpq+N3T6NaCFbUhKonG6tcBXmFRY243nSeth5QmqWq11ht2qNjA5KvnISiJRrW7k/8gERTwexGw8R00ZTNlxuGhEU6duKrC0PXp2QzW6o4o3Fi0FC0KZqPgfYQqsZojB6zgTlN+a88x+LLsd8Q/wDrGnwGJEeQC9UogMFsgD5CZ8l4ziK9w8/qDvOVo+P9sXy709J/FUj+0HHfTpHyI9lkBVG9a78UxOMpu/Vh6R/6lkIWudMF7cfWG9V+JcJR7moHFIgQC9G/BQxjK/GiPJ/9V5uvQPwZq/39w30X+TmJb0M7ewf74fylGwgapis3kUXru3DqhT4pISUeu7cOqSBnyn+cPDzXRij9hRrs8E6pJ+ad9hL8y5Ryd3mkJ3eaIJPjO3lSUC4m5MDO6g1ii2NIEHM5+ybHHdC3TmIxOQ4geasGGSs/pNxDS7dB6EFXWAfrMlU/J7jb8TquVl3DYvVM7E+o2UBWBas0a7Ncr8YufZE0MSs1RxUDePRE0sbdC4rsPJPtpv7QjNF0cVN1nBihAU1LHQLJatlahtYKWlV2kqgoY7qim1JCSkv9JcXiC90N5I/R9MMbbM5qupvhWNB0CEtCQ/SVfUw1Z36aVQjnqkdZheP6Qb/q3cj6L17SWGNTC1qbSA5zQ0F1hJcLHdOXivItJ0XNLmulpbrNc05gi0FbPjz+O/7c75d/nr+npn4lVAX4R36sLTPr9VjTVC1vbV+tQ0c/9WEp+jfqsoVox6YqjNUfYQeKcjnIPFhEEYK2/wCDz/8AabeNCt601iWBbP8ACk6ulKXFlUdWg/8AilvRp29sxP7VnMo+EBjvnYf4vZFy7h0Qp8ftIko+9vHRJAz5RKfZSU9GvOwtH8RhS/2e1vzPngPqfor5hb9KNwKpKdEnIH26qYao+Vo5m/qmYivA7xLjumyeeK/ZfdJSoapl0cBIN/BdcZQuFrkgk70UFZjjoluwuLo6zSN4hEdn3kUQDmLHnkuPau6Ms5zd9x7/AHxWb5OPG234eX8tDiVHXp2T8UIF0xz5bOxYNOrwCfgj8zfEKEmMwQrfBxP3dWFTRTag48kPaluCjw9InajqWFO9P/0fe09wp9OnVbEsJHDaltPjImo23optVx2InB0dYXaRbbZGOpgbEiyRHhaUXKMpvyUEpzHQho2je0WNNPCkjM1KIH+ME+iou1ejxXwoxLfnpNAq/wAVOwDjxb6HgFF2y0pLqVEH97WdyaD7uCuuzdRrmmm8Sx7Sx4ORa4FpHQrrfFw34tOJ8zL/ACoO0dSdH6KcduEA6BizHxRx6LZ9sNHGhgNH0zf4batMHeGvhp8QAfFYxyE6Z72Y6qOPRDYl6JchcSVENYVpvw6xGrpTCcXvb1pPWXabK47EYmNIYQm0YikP8TtT/wAkt6R9E6SzYf4h6FWCr9LZD+Ye6Mvv8kL0sndSQko9U7z5JIGfMdSrKgKQckSuqwHExkq3FPRlTJAYhKifBnu+JRlNyr8KO719UYxCDRELtNsOBTGvUzCChnh7Y6P4vJ6ZSidIU+7/AEVfha1oR/5kEapsfbYVUCzvVcjLCziu3j5JlzKtMLbPL3V3hK1lQ4arB55/1Vlh3QbbUmmiVpcKbX8VLUjYPJVmHqO2fREmqTs6n3yS0/rHamI3ffgmU5O+VxzJ+mfouOdqiP1JdbPxIa6rE5ew+qjr4jVElRGtdVWnMXqsN00xJldRnK2K+LinO2NAaPMn2W40EbDwXnegRMuObnErf6HMAHku18fHWDznyMvbPa27d40/lqBc0vYx7mnVs5hc2Q7iDqkc4WOZSbUE0Xa/8JgP6ZO8D4L0B7BVovp56zbcxcea8qxmG1HazJG8bimvilir3op1SLEGRY2yQmIqcCrXBaVZWAbXF8g8fMOZ/eHAqTSHZirq61OKrDkWkSObTceaz5+O4rMcpVHSdZH6DqauLwx/9zhv+/TQPwXNs5padxBHqp8AYrUDur0D0rMKpWPpvTHy+I9UczIckFpj5D4eqnpElovsHolvRp3REJKLU4nqkgd8uNXUkl1XPMrfRV1b6pJIVE+E+UeKKakklxGpGpzM0kk5XMR87PH2UeK+fwXElj+T+rb8X9k9H5hy9lZUPmakkudXZwXWjtqOp5LiSStJVELis28h7pJKYly6AN+voqbtP+z8Ekk+KrydKPQXyt5D0W40VsSSXa8X6vOeX9mk0f8AMvPdN/tKn87/APqKSStn2qVVHNb7sx+yd/KUkkv0KHtL+wHP3Cx2F/a0/wD5aX/cakksPk/Zox/V9OaW/ZnkPUInDfI3kPRJJVfS2fskSSSSnf/Z"/>
          <p:cNvSpPr>
            <a:spLocks noChangeAspect="1" noChangeArrowheads="1"/>
          </p:cNvSpPr>
          <p:nvPr/>
        </p:nvSpPr>
        <p:spPr bwMode="auto">
          <a:xfrm>
            <a:off x="155575" y="-10287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4" descr="data:image/jpeg;base64,/9j/4AAQSkZJRgABAQAAAQABAAD/2wCEAAkGBhQSERUUExQVFRUVFxQYFBgXFRcYFxcUFxQVFxcXFxcXHCYfFxojGhQUHy8gJCcpLCwsFx4xNTAqNSYrLCkBCQoKDgwOGg8PGikcHCQsKSksLCwsLCksKSksLCwsLCwsLCwpLCkpKSwpLCwsKSwsLCwsLCwpLCksLCwsKSwsLP/AABEIAOEA4QMBIgACEQEDEQH/xAAcAAABBQEBAQAAAAAAAAAAAAAEAAIDBQYBBwj/xABGEAABAwICBwYEAwUECQUAAAABAAIRAyEEMQUSQVFhcZEGIoGhscETMtHwBxRSM0JicuEVJJLxFiMlQ1OjsrPCVGRzotL/xAAaAQACAwEBAAAAAAAAAAAAAAABAgADBAUG/8QAJhEBAQACAgICAgICAwAAAAAAAAECESExAxIEQRMyImEjkRRCUf/aAAwDAQACEQMRAD8A8lSTg1dTKzZTguhIBRHQE87PFcAVlgtHk3kQdl5422GEECUaXevlkfEXCKoYJwIhhdcySDsIFo8Vf0dEhwECN8Cb7ScirFmjsrERlBievy8VNjpU0dEl1xYjMH2VthdBFwvIAOZMdIzVvRwAiSY5T6CZ8SrKkxjRYdQRHIQokjU9iWinQcy9nWzvZSdqaesGZ5lUej9NNpgtJaJIsJieMFEYnSQfmcjaL+uSB5LQAYBdwNtut5kSpWUWuOQPEeHju6Jr8Y2bAA+ajGNJ8MklzkX4+DKrFlO0ECRYcvVSilLYLcpjp7gwgKdcxKNwtQlD3P8A8fX2Ip0LACxGXNN/LAkhwymPHcecKek0qXUJzGaPsry8VgN1Mh2ttAz23PmPu6M0rR+JRa2JicsxIIkcc12qyDrZtAA8Z8tnRPrkhjTlBg+yZVp5ppnQka2trGCL2l07d2WfFZV9N1KoHscWuYZa5pIIOwg8l69pnRwq04gax6SP8l5ZpikWvd42iIi+XI+Sbsl4b/sb+KweBRx+qCe62sB3XbIqD905d7LktRjOzjqZ+NgyAc9Se47+U7J6Lwj4YItulaPsd29r4FwYZqUdtNzvl40yfl5ZcklxSZPXNHabZiB8OqDTqjNpsQ7eDsPkrMVTTgPMty19x/i+qqKFXC6Sp/EpPGu3aIFRh3OG7yTNHaVq0635au0vsNV4yLTIEz6ITf2ZoqlMOEG4ULahadV2X7rt/A8VHqmllLqe7Ms5bxwRVnt2EHomB1JD/kBvd/iK6pyj5DlcUgoJ35dMREF0KYYdP+CFET6OoAuEkw7u2beSfrC2GF0U1sBpDbROZMZ2NgeKzOjsOCRESCNuUzf0WwpPDgIH9JAmenjmhRiSjXMTAcP4c8zl5Iyi6bEHkc5QZoZTbh/lsUlOrJhvoPPigYc2lG3V8bxwaNqhxmJAsHwd2Uc42pw7onbv3D6qsOcyeAIHVG8Qccfa6GYUavzGTzkDrtRwxip2NMySimGQFkyztdLDxSLBleUXScDG5A0KKOo0yhF+pBLKu5E0sSW7UDqpNenTS7paR9kdTxNlmRzRFLEEIzIl8crTsIKbiqR1IG+eCqMNj4Ku8PWDgrMayeXx6Vc57psOIsV572ywwbiCd4LzG2e65vMgAr0nSFLUvk03ncdyxPanCB1U93WEANOyTn6ppWXKPPBZ0Z5jpIlTtGtzGas8doyHGzoORgRG7eDsQlTC/DMEwSBE2ndfJWKhmgqtRmIo/Ce5j3VGNlp2OcAeBEE2K9uxGELa4eTrElomIsF452bb/fMPP/Fp+oXtmkh3280PsPocyoHCQh3USwyzL95vu3ceCkqUL6zbO8jzTqVebZEZg/dwlWIf7Rbud/hKSKSU5R8ipwahqFUk3UtUokSBd1ghDUKXxCiixwuI1XCLzsWt0K81GkjIWiNvE7ViMLSLnAAmZHqvR9F0dRjWm1hsvJvfxQ0MS1jqjMEbs7pYWoTcwBy++iVdobkI+9yGq14ibD2UETias22AbROZQtV0/cKI42TYKSSeHmqfLk1+DFIApKTgDCZSapWsvb7CzN8GU3HejaDUHRNkdSJTw1PLE4NskkmKcCuhca8J8gqCe1ystH4sg8LKrlT4bOd6kpcuY0teKlMg7rc1ijiZcWuzaTsWrw1W33vWa0lQ/vBixMG0X59PNX72wZ46RnCNcN8XtMRxiR1VfjNHgnVewahHdNoBgWky0bdi0NJmVoI2iMjvChZRzAtwsbHIwdieM1ZXRuFdTxOHdqyz4tMDuwWO1hY/cdF7HpMXbzXn+H1XVWtIAcHAlpycAQ4Fp3jOP6L0DHPkA8QiXQiniATqmx3HaN43p1WiHcCMiMwk+iHAT/UciojWLLPu3Y7d/N9Upi+FU/WP8KSl+M39Q6hdUR8d4LNE4nJQ4LNEYnJMrCrjV12S41FGl7GYUGs1xvBEcM8/JbauwzI2gH7CxnY2sW1SeABEZyfP2W4aJG2Dt+/lQowBiq5G8nkqTGYqTE/U+yutIOMEEnhcemwqgxLDO7nHRLVkgnBunf6KxptQeBZF0ZTeBmVmy5bsJqDWtTw3ah6eOZMe6MayRIy8uU70ml8yT0Aiww71XCR/VWNGp3fNGLDn2T5tKZVqfKm4t8Q39XomFK0qQMTGMsnhigdOSpqVaD0Ci1YTmkTbNLstW9CpZU2k5+M1wP39VY0SYVfjQJbO8XV2F5ZfJOKOdViCctvI5+fqomNaRqyRax87HZ1XQLmdsi+U3iRxUQotMiNU7t/JXVhOOGMguglpEEZ2yO2+YWsqVwWgidmzle6yVOQIN+OZi25aemRqAZWBEj0JshEq1pYq3eEC1/qirEbwocM3ujkkaBbdn+HYeW5FC/Is/S3oEkvju/QeoSQ4R8g4LNE4tQYEXRGJTECOyXWtunSu0jt6c1AaHQmFLCxxIj5tpnYchGWS1+GqnYQR/l9VhdGaSA7tQDV3wSQTYzvC1+GYWxtBFiCLjMFEYLxYJBnYDF+GV1QYu7gOPqYk7+StcVWJy+/qq74JkOjOfCLdTdJVuM5TtZ3RwWdx+PMw0PmTtgLUUGjNCYjBB3vvWeXTbljvhmsHiXkmdceIEdc/JWNDtI+lH+smLFsAGPEkH7sm4p+GpmHvaCMx8x8YBXaOPwbgO8TNv2bgOpEJvyf0T8Wv+yf/AEt1nWMbwB7HLlluV5o7TDjAmb34tn6SqFuBok9yJGwiD0KMwNcNOyyS5Sr8MbO62HxQS0BR4mrrVo2NaOplCaPqFxmUNUxBD3u3n0ACTbRGj+OntqQsTj+0BZGzfx+iKwHbVkgOMcYJHVPMapy8kl5bIGRdJtK9lX4TSzHQZicpyPJWuBqh0H+uSW8J7b6TF8CTtAQrWa51d+X0U+LsOihwFUOcSMx9IT+O8qPN0KqxaRYtAPMWlCYpxp/Nlvz2J+tIz5+nTei5D2weE3sRt9lfti6VeGEvMWtaZtyW3wJLqALs4joB7LHaUmlQc5gAJECfc7SL9Fs9EVNbBUXC80aZnf3AjC5DKWsGgtgiB3cuhU9LEB3A7Qc+i5gz3ByTq2HDs8xkRmORRGHpIf8AKu/4jvL6LiCPkbBZojEhQYF18kRiCmVhSbJNXYSAURPTEcZ2cFq9GYyWBpJEEFpFovlbYVlWEa18vY29Cr/A1BqsJ2mG3iL5cd6lPj2vaNOZBm5MWGzKACZ6pYmhAG68cPuR0TMPXv1k+i7UqTA3T55Krf8AFq9f8jrGjx4ZlQYzBucIDrbd/KQi6d0WzBhzbz1I9FnbMZtmz2bpkQWavECPMIcdlqbHSXmJnVMEGMgeC0OIwDmHukxuJPqoXVCbfCdKO6f8WN5VFfRxBkQ5uwDNvLeENWwLg4HYfvJaD4Lv3u6g6zBrCLwiHr9Rf6IYAzO6A7QYhtOI2/fsi8DZo4obSlDWN9n3KTS7Kax2zVeo1+ck/wAqgo6JY8/6uo0kXLTBP+E3VnT0OxzidYk7i4+mSrcT2IfOtTdBknIg33FuWasnH3plzm/rYjD18RRluqCybgCPEWkEc1p+zHaAh4FT5XXDsvA8RzVBhvzGHA+MPi057x/eaNkWEjndamhomnUYHsNjBEKXLfFV/j1zi0uKqgskG0C/JA6HqQXnfA8Z+inq0dWgGjcoNE0zrDd7b+p8lMOyeW/xXHwgRO3POLkXPup6FGS0ZnM8vDhyUNQR8tukonRlGHBxWhkZf8SsW6nqMmxaTAynWtbhHmt52Pq6+jMK7fQp8f3Bt2rzPtziRXxDqh7oaAxgOcCZOqNtz5L0jsK6dGYeLAU4A3QSEytc4WmSwEEg+We0KYVyPmEcRl/RM0ee4PFEoGnSP47f1DqEk74Q3BcUF8fYGda6JxChwLu8p66ZWFITm0yuwmXUQRRbe5++Ct9GtLy2I+bvch/kOqpWhXWgZNZoyJB1txbn1yKXLo+HOUXjYa4nY4SOl/booqbrnw6DL1VhjMKC0ED5LiPvmgaY7yyTLc06eWPOx9F+zcrDDkqspGEbQqKLsIsSN5TDUjIeSHq45rRJKr8Tp8TDYPijuLPXhNjASZKCZh5KeKr3XJ8Ai8HRugmP9DsNh7KTE4fKynohEOFpP+Slh71yoMVoQG/TeFBTp1GfxDzWgqVBsOxNY0FTWySAaZ1xq6pvstI65orRejTTEAiJtI8rZeasKOEacxb7up2UyCQbwJ4ub/8AofeaFmiXR2PcfhwW3tcJ+iKMkOPD04Iip8l+8Nh3yDHsodFkNBHE+JCtwYPKPxBGf15XCgrvc1hgXgwNltpO5E06QJzkRvmPNUXaztA2lS1RGs7uibSIubZxa6ujNlwwmnKrfikjOxcf1E8F69+G750ZR4fEHR7l4ZXqAk2PiZK9o/CN5Oi2TsqVh/zDCaqo1ODoBzL5gmDtHip9VzcjrDcc+qiwDwGmTFyjEKedIPju/Qeo+q6poSUF8e4A95E4lD4A95EYgJlaEBMm6lAUTnXURMrHReM1Htdu2bYiCq6U+nUO/NCjLq7jduxbdUOmyDa7b4qqwtKWWmxuOGzzVow2HH0WbLD1dLDzfk+hTCuvxQbtULlWPBqOjJo+bjwVXbTLqJquJNUw3Lafou1aIazLKCiBDRAsm1Ga2W2eibRvbZ9LFiM0fo6ocyVksdoYyIe8cA7aj8LjTqgEw8WPHijYGOem3o4hpMgwrBxa9haDf6rEPxjmNsHPcbgCPdFaI7QFwycCLEEXCX2qy3YjDY1zHuY6+qSAd4BVxQcHBUGkDHf2gyeRzRuj8WCM1N6NvcaPDm6JcyAHDYfK1vRVuHqhXDHd3nbrb3Rt2ozOcO5HTlmPZVWiHllQ03Ek5jjYHrKsMRXbTplzjAjPwhZzA4s1q1So0QAHR0hvjklmWiY+P320WL0yxjHFhziSe8G2Jy8F5t2g0oax1h8skb4MCOU3Vnp+qRRDGugNkPvAc7bG+L9Sse91/vNbMJdbrm/IuPvZj05UJLgvcPwiP+ziN1Wp6g+68S1oIXtH4O1ZwVThWd5tYU9URscC0HWB/UUR+Xj5SR6dChsJUDS+f1bpRjaoORBS0+PRmo79Q6JKVJDQvj/R/wAyKrj1Q+Bb3kVUPqnVImNuoHNbrHNFsKEPzSoKQBOY6DZdhJgURZYGsTYW2W++Kumus3ks7hsTqkbRtV/hn6zAVR5Y1/HvNWGFZPmqnSRNGmXC5EkjffJXOBKC0rRD3RFtqzY9t+XMVWF02x4HeE7ibjgQrLC1mkiCOqyGn+z5a/Xp5G5HEZwr7QGhBVplwMQN+29vJW3Umy45a4yi7o4ed3go8Vo1u7LwUFPRWIYR8MzrCYO7miGaYcDqvpOBbGtAlLuLZMb+tEYHAt2Zx5KxGGgWH3xVbS0zSJz1fKEZS0gDYOEKbgXHKcm4kZiFSUapo1NQzqm7fdquMXpFjBLiAN8qq0hWbVpyMwQWnxQD3rTaPxEgEGVo8I6bfe9Y7REthainW1WvcBOqxxA3w0lV75HLk7FsbVMO+VmyxDrbZ8VXaVd+Wpv1Q1gMCnFiSRM+ABHNFaOOs0HOQFT9vMQHfCZta0uO6HG3j3SrvFjuxV58r48L/pk8XVLjJM+Kq6vzI2pTCAqDvBbXGPd7L1v8DK84bEt/TVb50x9F5Nqr078CmEHGibH8uQOMVgT5Dolozt6bg/nfzHoiXUQcwEJQdFR/hkivzA4jmCpVmPRv5UcepXU747f1BcSi+RcD8yOAugtHnvI2pkU6oO6puUJPAJ2rdcIuoKUOtkuNCa1OAUQ4rQ6Nf3AOCzsFXuEtTbyCq8vTT8f9ltg6icWKDDO7x43RJusv26GPQLFUZnqoW0nNY5rHFhdmWxM+IRdQLjBlvTy6XTV4ovROmatOfjjXiAwsAs2LyJuZlX2h9P0DrFxDXONw8FpsIGYgqjoVG7fRSmm3ZfojZjfsl+PjRYxmEqB9u98Ui7SLAnvAxBaRtWa7TYPXqRh2QLy64GQAgbdq0lCi0HIIt9IbEmsZdxPxSf8ArAYTsWGAOqEueYJJOUc1d0NHCzWi0gnwV3imCIhC4BsCckMstlmMl4GUaV1f6IxLRVph3+8qNYOZ/wAvMKia66qcVp5zNI4WmDanXw7Xg7XPq05PMAi/NTxY7yVfIy9cFv2px35LGVaVId0apAP7us0OjleyyuMxZqOLnGSdvpyWh/FCn/tKrxbSP/Lb9FlAwbluxxk6c3yeXPPjK7Kq4b1X1nd4I57BuQGIFwnVJWuuvTfwQqzVxg/gw5/+1YLy0OuvS/wOd/ecUN9Kj5PqfVLehnb1Sh+1dyCNhAgxVP8AL7on4x/SfJCnxSaqSZ8bgeiSBnyNo/5kbVQ2GwrmmdU+SJLCdidUGIXQ1T/lCdh6hdGCP2VEQhStpypBgyn/AJY7/VBCp0QrGn8oHBADBneFYNbAjgPRVeXpq+N3T6NaCFbUhKonG6tcBXmFRY243nSeth5QmqWq11ht2qNjA5KvnISiJRrW7k/8gERTwexGw8R00ZTNlxuGhEU6duKrC0PXp2QzW6o4o3Fi0FC0KZqPgfYQqsZojB6zgTlN+a88x+LLsd8Q/wDrGnwGJEeQC9UogMFsgD5CZ8l4ziK9w8/qDvOVo+P9sXy709J/FUj+0HHfTpHyI9lkBVG9a78UxOMpu/Vh6R/6lkIWudMF7cfWG9V+JcJR7moHFIgQC9G/BQxjK/GiPJ/9V5uvQPwZq/39w30X+TmJb0M7ewf74fylGwgapis3kUXru3DqhT4pISUeu7cOqSBnyn+cPDzXRij9hRrs8E6pJ+ad9hL8y5Ryd3mkJ3eaIJPjO3lSUC4m5MDO6g1ii2NIEHM5+ybHHdC3TmIxOQ4geasGGSs/pNxDS7dB6EFXWAfrMlU/J7jb8TquVl3DYvVM7E+o2UBWBas0a7Ncr8YufZE0MSs1RxUDePRE0sbdC4rsPJPtpv7QjNF0cVN1nBihAU1LHQLJatlahtYKWlV2kqgoY7qim1JCSkv9JcXiC90N5I/R9MMbbM5qupvhWNB0CEtCQ/SVfUw1Z36aVQjnqkdZheP6Qb/q3cj6L17SWGNTC1qbSA5zQ0F1hJcLHdOXivItJ0XNLmulpbrNc05gi0FbPjz+O/7c75d/nr+npn4lVAX4R36sLTPr9VjTVC1vbV+tQ0c/9WEp+jfqsoVox6YqjNUfYQeKcjnIPFhEEYK2/wCDz/8AabeNCt601iWBbP8ACk6ulKXFlUdWg/8AilvRp29sxP7VnMo+EBjvnYf4vZFy7h0Qp8ftIko+9vHRJAz5RKfZSU9GvOwtH8RhS/2e1vzPngPqfor5hb9KNwKpKdEnIH26qYao+Vo5m/qmYivA7xLjumyeeK/ZfdJSoapl0cBIN/BdcZQuFrkgk70UFZjjoluwuLo6zSN4hEdn3kUQDmLHnkuPau6Ms5zd9x7/AHxWb5OPG234eX8tDiVHXp2T8UIF0xz5bOxYNOrwCfgj8zfEKEmMwQrfBxP3dWFTRTag48kPaluCjw9InajqWFO9P/0fe09wp9OnVbEsJHDaltPjImo23optVx2InB0dYXaRbbZGOpgbEiyRHhaUXKMpvyUEpzHQho2je0WNNPCkjM1KIH+ME+iou1ejxXwoxLfnpNAq/wAVOwDjxb6HgFF2y0pLqVEH97WdyaD7uCuuzdRrmmm8Sx7Sx4ORa4FpHQrrfFw34tOJ8zL/ACoO0dSdH6KcduEA6BizHxRx6LZ9sNHGhgNH0zf4batMHeGvhp8QAfFYxyE6Z72Y6qOPRDYl6JchcSVENYVpvw6xGrpTCcXvb1pPWXabK47EYmNIYQm0YikP8TtT/wAkt6R9E6SzYf4h6FWCr9LZD+Ye6Mvv8kL0sndSQko9U7z5JIGfMdSrKgKQckSuqwHExkq3FPRlTJAYhKifBnu+JRlNyr8KO719UYxCDRELtNsOBTGvUzCChnh7Y6P4vJ6ZSidIU+7/AEVfha1oR/5kEapsfbYVUCzvVcjLCziu3j5JlzKtMLbPL3V3hK1lQ4arB55/1Vlh3QbbUmmiVpcKbX8VLUjYPJVmHqO2fREmqTs6n3yS0/rHamI3ffgmU5O+VxzJ+mfouOdqiP1JdbPxIa6rE5ew+qjr4jVElRGtdVWnMXqsN00xJldRnK2K+LinO2NAaPMn2W40EbDwXnegRMuObnErf6HMAHku18fHWDznyMvbPa27d40/lqBc0vYx7mnVs5hc2Q7iDqkc4WOZSbUE0Xa/8JgP6ZO8D4L0B7BVovp56zbcxcea8qxmG1HazJG8bimvilir3op1SLEGRY2yQmIqcCrXBaVZWAbXF8g8fMOZ/eHAqTSHZirq61OKrDkWkSObTceaz5+O4rMcpVHSdZH6DqauLwx/9zhv+/TQPwXNs5padxBHqp8AYrUDur0D0rMKpWPpvTHy+I9UczIckFpj5D4eqnpElovsHolvRp3REJKLU4nqkgd8uNXUkl1XPMrfRV1b6pJIVE+E+UeKKakklxGpGpzM0kk5XMR87PH2UeK+fwXElj+T+rb8X9k9H5hy9lZUPmakkudXZwXWjtqOp5LiSStJVELis28h7pJKYly6AN+voqbtP+z8Ekk+KrydKPQXyt5D0W40VsSSXa8X6vOeX9mk0f8AMvPdN/tKn87/APqKSStn2qVVHNb7sx+yd/KUkkv0KHtL+wHP3Cx2F/a0/wD5aX/cakksPk/Zox/V9OaW/ZnkPUInDfI3kPRJJVfS2fskSSSSnf/Z"/>
          <p:cNvSpPr>
            <a:spLocks noChangeAspect="1" noChangeArrowheads="1"/>
          </p:cNvSpPr>
          <p:nvPr/>
        </p:nvSpPr>
        <p:spPr bwMode="auto">
          <a:xfrm>
            <a:off x="307975" y="-8763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743200"/>
            <a:ext cx="3514725" cy="35147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https://encrypted-tbn0.gstatic.com/images?q=tbn:ANd9GcR-CTh6MYcfsOVW9OuRlyv8kV1GDKFFfc5OcNbYLnMn9VrmRaK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588204"/>
            <a:ext cx="2971800" cy="396750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10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Felt-Oneness vs. </a:t>
            </a:r>
            <a:br>
              <a:rPr lang="en-US" dirty="0" smtClean="0"/>
            </a:br>
            <a:r>
              <a:rPr lang="en-US" dirty="0" smtClean="0"/>
              <a:t>Empathy-Altruism Hypothesis</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Felt Oneness:</a:t>
            </a:r>
          </a:p>
          <a:p>
            <a:pPr lvl="1"/>
            <a:endParaRPr lang="en-US" dirty="0" smtClean="0"/>
          </a:p>
          <a:p>
            <a:pPr lvl="1"/>
            <a:r>
              <a:rPr lang="en-US" dirty="0" err="1" smtClean="0"/>
              <a:t>Cialdini</a:t>
            </a:r>
            <a:r>
              <a:rPr lang="en-US" dirty="0" smtClean="0"/>
              <a:t> et al. (1997)</a:t>
            </a:r>
          </a:p>
          <a:p>
            <a:pPr lvl="1"/>
            <a:endParaRPr lang="en-US" dirty="0"/>
          </a:p>
          <a:p>
            <a:pPr lvl="1"/>
            <a:r>
              <a:rPr lang="en-US" dirty="0" err="1" smtClean="0"/>
              <a:t>Maner</a:t>
            </a:r>
            <a:r>
              <a:rPr lang="en-US" dirty="0" smtClean="0"/>
              <a:t> et al. (2002)</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Empathy-Altruism</a:t>
            </a:r>
          </a:p>
          <a:p>
            <a:pPr lvl="1"/>
            <a:endParaRPr lang="en-US" dirty="0" smtClean="0"/>
          </a:p>
          <a:p>
            <a:pPr lvl="1"/>
            <a:r>
              <a:rPr lang="en-US" dirty="0" smtClean="0"/>
              <a:t>Batson et al. (1997)</a:t>
            </a:r>
          </a:p>
          <a:p>
            <a:pPr lvl="1"/>
            <a:endParaRPr lang="en-US" dirty="0"/>
          </a:p>
          <a:p>
            <a:pPr lvl="1"/>
            <a:r>
              <a:rPr lang="en-US" dirty="0" smtClean="0"/>
              <a:t>Batson et al. (2003)</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523739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90800"/>
            <a:ext cx="7749343"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r>
              <a:rPr lang="en-US" dirty="0" smtClean="0"/>
              <a:t>Felt-Oneness vs. </a:t>
            </a:r>
            <a:br>
              <a:rPr lang="en-US" dirty="0" smtClean="0"/>
            </a:br>
            <a:r>
              <a:rPr lang="en-US" dirty="0" smtClean="0"/>
              <a:t>Empathy-Altruism Hypothesis</a:t>
            </a:r>
            <a:endParaRPr lang="en-US" dirty="0"/>
          </a:p>
        </p:txBody>
      </p:sp>
      <p:sp>
        <p:nvSpPr>
          <p:cNvPr id="6" name="Content Placeholder 5"/>
          <p:cNvSpPr>
            <a:spLocks noGrp="1"/>
          </p:cNvSpPr>
          <p:nvPr>
            <p:ph idx="1"/>
          </p:nvPr>
        </p:nvSpPr>
        <p:spPr>
          <a:xfrm>
            <a:off x="457200" y="1905000"/>
            <a:ext cx="8229600" cy="4549808"/>
          </a:xfrm>
        </p:spPr>
        <p:txBody>
          <a:bodyPr/>
          <a:lstStyle/>
          <a:p>
            <a:r>
              <a:rPr lang="en-US" dirty="0" err="1" smtClean="0"/>
              <a:t>Maner</a:t>
            </a:r>
            <a:r>
              <a:rPr lang="en-US" dirty="0" smtClean="0"/>
              <a:t> et al. (2002)</a:t>
            </a:r>
            <a:endParaRPr lang="en-US" dirty="0"/>
          </a:p>
        </p:txBody>
      </p:sp>
    </p:spTree>
    <p:extLst>
      <p:ext uri="{BB962C8B-B14F-4D97-AF65-F5344CB8AC3E}">
        <p14:creationId xmlns:p14="http://schemas.microsoft.com/office/powerpoint/2010/main" val="686913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071955" cy="6476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828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57221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19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Egoism-Altruism Debate</a:t>
            </a:r>
            <a:endParaRPr lang="en-US" dirty="0"/>
          </a:p>
        </p:txBody>
      </p:sp>
      <p:sp>
        <p:nvSpPr>
          <p:cNvPr id="6" name="Content Placeholder 5"/>
          <p:cNvSpPr>
            <a:spLocks noGrp="1"/>
          </p:cNvSpPr>
          <p:nvPr>
            <p:ph idx="1"/>
          </p:nvPr>
        </p:nvSpPr>
        <p:spPr/>
        <p:txBody>
          <a:bodyPr/>
          <a:lstStyle/>
          <a:p>
            <a:endParaRPr lang="en-US" dirty="0" smtClean="0"/>
          </a:p>
          <a:p>
            <a:r>
              <a:rPr lang="en-US" dirty="0" smtClean="0"/>
              <a:t>Altruism: motivational </a:t>
            </a:r>
            <a:r>
              <a:rPr lang="en-US" dirty="0"/>
              <a:t>state in which the </a:t>
            </a:r>
            <a:r>
              <a:rPr lang="en-US" dirty="0" smtClean="0"/>
              <a:t>ultimate goal is increasing a victims’ welfare</a:t>
            </a:r>
          </a:p>
          <a:p>
            <a:endParaRPr lang="en-US" dirty="0" smtClean="0"/>
          </a:p>
          <a:p>
            <a:r>
              <a:rPr lang="en-US" dirty="0" smtClean="0"/>
              <a:t>Egoism: motivational </a:t>
            </a:r>
            <a:r>
              <a:rPr lang="en-US" dirty="0"/>
              <a:t>state </a:t>
            </a:r>
            <a:r>
              <a:rPr lang="en-US" dirty="0" smtClean="0"/>
              <a:t>in which the ultimate </a:t>
            </a:r>
            <a:r>
              <a:rPr lang="en-US" dirty="0"/>
              <a:t>goal </a:t>
            </a:r>
            <a:r>
              <a:rPr lang="en-US" dirty="0" smtClean="0"/>
              <a:t>is </a:t>
            </a:r>
            <a:r>
              <a:rPr lang="en-US" dirty="0"/>
              <a:t>increasing one’s own welfare </a:t>
            </a:r>
            <a:endParaRPr lang="en-US" dirty="0"/>
          </a:p>
        </p:txBody>
      </p:sp>
    </p:spTree>
    <p:extLst>
      <p:ext uri="{BB962C8B-B14F-4D97-AF65-F5344CB8AC3E}">
        <p14:creationId xmlns:p14="http://schemas.microsoft.com/office/powerpoint/2010/main" val="3207385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Egoistic Hypotheses</a:t>
            </a:r>
            <a:endParaRPr lang="en-US" dirty="0"/>
          </a:p>
        </p:txBody>
      </p:sp>
      <p:sp>
        <p:nvSpPr>
          <p:cNvPr id="3" name="Text Placeholder 2"/>
          <p:cNvSpPr>
            <a:spLocks noGrp="1"/>
          </p:cNvSpPr>
          <p:nvPr>
            <p:ph type="body" idx="1"/>
          </p:nvPr>
        </p:nvSpPr>
        <p:spPr>
          <a:xfrm>
            <a:off x="381000" y="1633536"/>
            <a:ext cx="5257800" cy="2286000"/>
          </a:xfrm>
        </p:spPr>
        <p:txBody>
          <a:bodyPr>
            <a:noAutofit/>
          </a:bodyPr>
          <a:lstStyle/>
          <a:p>
            <a:r>
              <a:rPr lang="en-US" sz="2800" dirty="0" smtClean="0"/>
              <a:t>“Men do not value a good deed unless it brings a reward.”  </a:t>
            </a:r>
          </a:p>
          <a:p>
            <a:pPr algn="r"/>
            <a:r>
              <a:rPr lang="en-US" sz="2800" dirty="0" smtClean="0"/>
              <a:t>-Ovid, </a:t>
            </a:r>
            <a:r>
              <a:rPr lang="en-US" sz="2800" i="1" dirty="0" err="1" smtClean="0"/>
              <a:t>Epistulae</a:t>
            </a:r>
            <a:r>
              <a:rPr lang="en-US" sz="2800" i="1" dirty="0" smtClean="0"/>
              <a:t> ex Ponto</a:t>
            </a:r>
            <a:endParaRPr lang="en-US" sz="2800" dirty="0"/>
          </a:p>
        </p:txBody>
      </p:sp>
    </p:spTree>
    <p:extLst>
      <p:ext uri="{BB962C8B-B14F-4D97-AF65-F5344CB8AC3E}">
        <p14:creationId xmlns:p14="http://schemas.microsoft.com/office/powerpoint/2010/main" val="37320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Reward Seeking/Punishment Avoiding Egoistic Motivation</a:t>
            </a:r>
            <a:endParaRPr lang="en-US" dirty="0"/>
          </a:p>
        </p:txBody>
      </p:sp>
      <p:sp>
        <p:nvSpPr>
          <p:cNvPr id="6" name="Content Placeholder 5"/>
          <p:cNvSpPr>
            <a:spLocks noGrp="1"/>
          </p:cNvSpPr>
          <p:nvPr>
            <p:ph idx="1"/>
          </p:nvPr>
        </p:nvSpPr>
        <p:spPr/>
        <p:txBody>
          <a:bodyPr/>
          <a:lstStyle/>
          <a:p>
            <a:r>
              <a:rPr lang="en-US" dirty="0" smtClean="0"/>
              <a:t>Individual uses the need situation to gain rewards or avoid punishments</a:t>
            </a:r>
          </a:p>
          <a:p>
            <a:endParaRPr lang="en-US" dirty="0"/>
          </a:p>
          <a:p>
            <a:pPr lvl="1"/>
            <a:r>
              <a:rPr lang="en-US" dirty="0" smtClean="0"/>
              <a:t>Empathy-specific rewards hypotheses</a:t>
            </a:r>
          </a:p>
          <a:p>
            <a:pPr lvl="1"/>
            <a:endParaRPr lang="en-US" dirty="0"/>
          </a:p>
          <a:p>
            <a:pPr lvl="1"/>
            <a:r>
              <a:rPr lang="en-US" dirty="0" smtClean="0"/>
              <a:t>Empathy-specific punishments</a:t>
            </a:r>
          </a:p>
          <a:p>
            <a:pPr lvl="1"/>
            <a:endParaRPr lang="en-US" dirty="0"/>
          </a:p>
          <a:p>
            <a:pPr lvl="1"/>
            <a:r>
              <a:rPr lang="en-US" dirty="0" smtClean="0"/>
              <a:t>Arousal cost-reward model</a:t>
            </a:r>
            <a:endParaRPr lang="en-US" dirty="0"/>
          </a:p>
        </p:txBody>
      </p:sp>
    </p:spTree>
    <p:extLst>
      <p:ext uri="{BB962C8B-B14F-4D97-AF65-F5344CB8AC3E}">
        <p14:creationId xmlns:p14="http://schemas.microsoft.com/office/powerpoint/2010/main" val="348786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Empathy-Specific Punishments</a:t>
            </a:r>
            <a:endParaRPr lang="en-US" dirty="0"/>
          </a:p>
        </p:txBody>
      </p:sp>
      <p:pic>
        <p:nvPicPr>
          <p:cNvPr id="6" name="Picture 2" descr="C:\Users\Image\Documents\Prosocial Behavior\MLK Quote.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990600" y="1524000"/>
            <a:ext cx="7239000" cy="5169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295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0870" y="-381000"/>
            <a:ext cx="655773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19800" y="6412468"/>
            <a:ext cx="2819400" cy="369332"/>
          </a:xfrm>
          <a:prstGeom prst="rect">
            <a:avLst/>
          </a:prstGeom>
          <a:noFill/>
        </p:spPr>
        <p:txBody>
          <a:bodyPr wrap="square" rtlCol="0">
            <a:spAutoFit/>
          </a:bodyPr>
          <a:lstStyle/>
          <a:p>
            <a:r>
              <a:rPr lang="en-US" b="1" dirty="0" err="1" smtClean="0"/>
              <a:t>Piliavin</a:t>
            </a:r>
            <a:r>
              <a:rPr lang="en-US" b="1" dirty="0" smtClean="0"/>
              <a:t> et al. (1975)</a:t>
            </a:r>
            <a:endParaRPr lang="en-US" b="1" dirty="0"/>
          </a:p>
        </p:txBody>
      </p:sp>
    </p:spTree>
    <p:extLst>
      <p:ext uri="{BB962C8B-B14F-4D97-AF65-F5344CB8AC3E}">
        <p14:creationId xmlns:p14="http://schemas.microsoft.com/office/powerpoint/2010/main" val="1932093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Altruism Hypotheses</a:t>
            </a:r>
            <a:endParaRPr lang="en-US" dirty="0"/>
          </a:p>
        </p:txBody>
      </p:sp>
      <p:sp>
        <p:nvSpPr>
          <p:cNvPr id="3" name="Text Placeholder 2"/>
          <p:cNvSpPr>
            <a:spLocks noGrp="1"/>
          </p:cNvSpPr>
          <p:nvPr>
            <p:ph type="body" idx="1"/>
          </p:nvPr>
        </p:nvSpPr>
        <p:spPr>
          <a:xfrm>
            <a:off x="381000" y="1633536"/>
            <a:ext cx="8001000" cy="2286000"/>
          </a:xfrm>
        </p:spPr>
        <p:txBody>
          <a:bodyPr>
            <a:noAutofit/>
          </a:bodyPr>
          <a:lstStyle/>
          <a:p>
            <a:r>
              <a:rPr lang="en-US" sz="2800" dirty="0" smtClean="0"/>
              <a:t>“How selfish </a:t>
            </a:r>
            <a:r>
              <a:rPr lang="en-US" sz="2800" dirty="0" err="1" smtClean="0"/>
              <a:t>soever</a:t>
            </a:r>
            <a:r>
              <a:rPr lang="en-US" sz="2800" dirty="0" smtClean="0"/>
              <a:t> man may be supposed, there are evidently some principles in his nature, which interest him in the fortune of others, and render their happiness necessary to him, though he derives nothing from it except the pleasure of seeing it.”</a:t>
            </a:r>
          </a:p>
          <a:p>
            <a:pPr algn="r"/>
            <a:r>
              <a:rPr lang="en-US" sz="2800" dirty="0" smtClean="0"/>
              <a:t>-Adam Smith </a:t>
            </a:r>
          </a:p>
          <a:p>
            <a:pPr algn="r"/>
            <a:r>
              <a:rPr lang="en-US" sz="2800" i="1" dirty="0" smtClean="0"/>
              <a:t>The Theory of Moral Sentiments, </a:t>
            </a:r>
            <a:r>
              <a:rPr lang="en-US" sz="2800" dirty="0" smtClean="0"/>
              <a:t>1759</a:t>
            </a:r>
            <a:endParaRPr lang="en-US" sz="2800" dirty="0"/>
          </a:p>
        </p:txBody>
      </p:sp>
    </p:spTree>
    <p:extLst>
      <p:ext uri="{BB962C8B-B14F-4D97-AF65-F5344CB8AC3E}">
        <p14:creationId xmlns:p14="http://schemas.microsoft.com/office/powerpoint/2010/main" val="424709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Empathy-Altruism Hypothesis</a:t>
            </a:r>
            <a:endParaRPr lang="en-US" dirty="0"/>
          </a:p>
        </p:txBody>
      </p:sp>
      <p:sp>
        <p:nvSpPr>
          <p:cNvPr id="3" name="Content Placeholder 2"/>
          <p:cNvSpPr>
            <a:spLocks noGrp="1"/>
          </p:cNvSpPr>
          <p:nvPr>
            <p:ph idx="1"/>
          </p:nvPr>
        </p:nvSpPr>
        <p:spPr/>
        <p:txBody>
          <a:bodyPr/>
          <a:lstStyle/>
          <a:p>
            <a:r>
              <a:rPr lang="en-US" dirty="0" smtClean="0"/>
              <a:t>When </a:t>
            </a:r>
            <a:r>
              <a:rPr lang="en-US" dirty="0"/>
              <a:t>a bystander encounters another individual in need, the </a:t>
            </a:r>
            <a:r>
              <a:rPr lang="en-US" dirty="0" smtClean="0"/>
              <a:t>bystander may feel empathy.  </a:t>
            </a:r>
          </a:p>
          <a:p>
            <a:pPr lvl="1"/>
            <a:endParaRPr lang="en-US" dirty="0" smtClean="0"/>
          </a:p>
          <a:p>
            <a:pPr lvl="1"/>
            <a:r>
              <a:rPr lang="en-US" dirty="0" smtClean="0"/>
              <a:t>Empathy </a:t>
            </a:r>
            <a:r>
              <a:rPr lang="en-US" dirty="0"/>
              <a:t>is vicarious emotional responding with a focus on another person’s welfare </a:t>
            </a:r>
            <a:endParaRPr lang="en-US" dirty="0" smtClean="0"/>
          </a:p>
          <a:p>
            <a:endParaRPr lang="en-US" dirty="0" smtClean="0"/>
          </a:p>
          <a:p>
            <a:r>
              <a:rPr lang="en-US" dirty="0" smtClean="0"/>
              <a:t>Empathy leads to altruism</a:t>
            </a:r>
            <a:endParaRPr lang="en-US" dirty="0"/>
          </a:p>
        </p:txBody>
      </p:sp>
    </p:spTree>
    <p:extLst>
      <p:ext uri="{BB962C8B-B14F-4D97-AF65-F5344CB8AC3E}">
        <p14:creationId xmlns:p14="http://schemas.microsoft.com/office/powerpoint/2010/main" val="1803718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132</TotalTime>
  <Words>440</Words>
  <Application>Microsoft Office PowerPoint</Application>
  <PresentationFormat>On-screen Show (4:3)</PresentationFormat>
  <Paragraphs>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Verve</vt:lpstr>
      <vt:lpstr>Social Perspectives on Prosocial Behavior:  The Egoism-Altruism Debate</vt:lpstr>
      <vt:lpstr>Egoism-Altruism Debate</vt:lpstr>
      <vt:lpstr>Egoism-Altruism Debate</vt:lpstr>
      <vt:lpstr>Egoistic Hypotheses</vt:lpstr>
      <vt:lpstr>Reward Seeking/Punishment Avoiding Egoistic Motivation</vt:lpstr>
      <vt:lpstr>Empathy-Specific Punishments</vt:lpstr>
      <vt:lpstr>PowerPoint Presentation</vt:lpstr>
      <vt:lpstr>Altruism Hypotheses</vt:lpstr>
      <vt:lpstr>Empathy-Altruism Hypothesis</vt:lpstr>
      <vt:lpstr>Batson, Dyck, Brandt, Batson, Powell, McMaster &amp; Griffitt (1988)</vt:lpstr>
      <vt:lpstr>EGOISM: Negative-State Relief Hypothesis</vt:lpstr>
      <vt:lpstr>Cialdini, Schaller, Houlihan, Arps, Fultz &amp; Beamon (1987)</vt:lpstr>
      <vt:lpstr>Negative-State  Relief Hypotheses</vt:lpstr>
      <vt:lpstr>MOTIVES: Emotional Responses</vt:lpstr>
      <vt:lpstr>PowerPoint Presentation</vt:lpstr>
      <vt:lpstr>Felt-Oneness Hypothesis</vt:lpstr>
      <vt:lpstr>MOTIVES: Emotional Responses</vt:lpstr>
      <vt:lpstr>PowerPoint Presentation</vt:lpstr>
      <vt:lpstr>PowerPoint Presentation</vt:lpstr>
      <vt:lpstr>Felt-Oneness vs.  Empathy-Altruism Hypothesis</vt:lpstr>
      <vt:lpstr>Felt-Oneness vs.  Empathy-Altruism Hypothesis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Perspectives on Prosocial Behavior:  The Egoism-Altruism Debate</dc:title>
  <dc:creator>Image</dc:creator>
  <cp:lastModifiedBy>Image</cp:lastModifiedBy>
  <cp:revision>18</cp:revision>
  <dcterms:created xsi:type="dcterms:W3CDTF">2013-01-27T13:56:02Z</dcterms:created>
  <dcterms:modified xsi:type="dcterms:W3CDTF">2013-01-27T19:32:33Z</dcterms:modified>
</cp:coreProperties>
</file>