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66" r:id="rId3"/>
    <p:sldId id="265" r:id="rId4"/>
    <p:sldId id="257" r:id="rId5"/>
    <p:sldId id="258" r:id="rId6"/>
    <p:sldId id="259" r:id="rId7"/>
    <p:sldId id="260" r:id="rId8"/>
    <p:sldId id="261" r:id="rId9"/>
    <p:sldId id="267" r:id="rId10"/>
    <p:sldId id="262" r:id="rId11"/>
    <p:sldId id="263" r:id="rId12"/>
    <p:sldId id="264" r:id="rId13"/>
    <p:sldId id="268" r:id="rId14"/>
    <p:sldId id="269" r:id="rId15"/>
    <p:sldId id="271" r:id="rId16"/>
    <p:sldId id="270" r:id="rId17"/>
    <p:sldId id="272" r:id="rId18"/>
    <p:sldId id="274" r:id="rId19"/>
    <p:sldId id="275" r:id="rId20"/>
    <p:sldId id="277"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2" r:id="rId34"/>
    <p:sldId id="293" r:id="rId35"/>
    <p:sldId id="29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ichelle\Documents\Dissertation\Excel\Defense%20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ichelle\Documents\Dissertation\Excel\Defense%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dirty="0"/>
              <a:t>Relationship  Closeness </a:t>
            </a:r>
            <a:r>
              <a:rPr lang="en-US" dirty="0" smtClean="0"/>
              <a:t>X</a:t>
            </a:r>
            <a:r>
              <a:rPr lang="en-US" baseline="0" dirty="0" smtClean="0"/>
              <a:t> </a:t>
            </a:r>
            <a:r>
              <a:rPr lang="en-US" dirty="0" smtClean="0"/>
              <a:t>Nurturance</a:t>
            </a:r>
            <a:r>
              <a:rPr lang="en-US" baseline="0" dirty="0" smtClean="0"/>
              <a:t> </a:t>
            </a:r>
            <a:r>
              <a:rPr lang="en-US" dirty="0" smtClean="0"/>
              <a:t>on Intent </a:t>
            </a:r>
            <a:r>
              <a:rPr lang="en-US" dirty="0"/>
              <a:t>to </a:t>
            </a:r>
            <a:r>
              <a:rPr lang="en-US" dirty="0" smtClean="0"/>
              <a:t>Help</a:t>
            </a:r>
          </a:p>
          <a:p>
            <a:pPr>
              <a:defRPr/>
            </a:pPr>
            <a:r>
              <a:rPr lang="en-US" dirty="0" smtClean="0"/>
              <a:t>F (1, 330) = 14.15, </a:t>
            </a:r>
            <a:r>
              <a:rPr lang="en-US" sz="2400" b="1" i="1" u="none" strike="noStrike" baseline="0" dirty="0" smtClean="0"/>
              <a:t>p</a:t>
            </a:r>
            <a:r>
              <a:rPr lang="en-US" sz="2400" b="1" i="0" u="none" strike="noStrike" baseline="0" dirty="0" smtClean="0"/>
              <a:t> &lt; .001; </a:t>
            </a:r>
            <a:r>
              <a:rPr lang="el-GR" sz="2400" b="1" i="0" u="none" strike="noStrike" baseline="0" dirty="0" smtClean="0"/>
              <a:t>η²</a:t>
            </a:r>
            <a:r>
              <a:rPr lang="en-US" sz="2400" b="1" i="0" u="none" strike="noStrike" baseline="0" dirty="0" smtClean="0"/>
              <a:t> = .04</a:t>
            </a:r>
            <a:endParaRPr lang="en-US" dirty="0"/>
          </a:p>
        </c:rich>
      </c:tx>
      <c:layout/>
      <c:overlay val="0"/>
    </c:title>
    <c:autoTitleDeleted val="0"/>
    <c:plotArea>
      <c:layout>
        <c:manualLayout>
          <c:layoutTarget val="inner"/>
          <c:xMode val="edge"/>
          <c:yMode val="edge"/>
          <c:x val="0.11436156255399732"/>
          <c:y val="0.12846521033186373"/>
          <c:w val="0.66968495419619389"/>
          <c:h val="0.71811337175904122"/>
        </c:manualLayout>
      </c:layout>
      <c:lineChart>
        <c:grouping val="standard"/>
        <c:varyColors val="0"/>
        <c:ser>
          <c:idx val="0"/>
          <c:order val="0"/>
          <c:tx>
            <c:v>Low Closeness</c:v>
          </c:tx>
          <c:cat>
            <c:strLit>
              <c:ptCount val="2"/>
              <c:pt idx="0">
                <c:v>Low</c:v>
              </c:pt>
              <c:pt idx="1">
                <c:v> High</c:v>
              </c:pt>
            </c:strLit>
          </c:cat>
          <c:val>
            <c:numRef>
              <c:f>Sheet1!$B$11:$C$11</c:f>
              <c:numCache>
                <c:formatCode>General</c:formatCode>
                <c:ptCount val="2"/>
                <c:pt idx="0">
                  <c:v>24.41</c:v>
                </c:pt>
                <c:pt idx="1">
                  <c:v>32.92</c:v>
                </c:pt>
              </c:numCache>
            </c:numRef>
          </c:val>
          <c:smooth val="0"/>
        </c:ser>
        <c:ser>
          <c:idx val="1"/>
          <c:order val="1"/>
          <c:tx>
            <c:v>High Closeness</c:v>
          </c:tx>
          <c:cat>
            <c:strLit>
              <c:ptCount val="2"/>
              <c:pt idx="0">
                <c:v>Low</c:v>
              </c:pt>
              <c:pt idx="1">
                <c:v> High</c:v>
              </c:pt>
            </c:strLit>
          </c:cat>
          <c:val>
            <c:numRef>
              <c:f>Sheet1!$B$12:$C$12</c:f>
              <c:numCache>
                <c:formatCode>General</c:formatCode>
                <c:ptCount val="2"/>
                <c:pt idx="0">
                  <c:v>50.44</c:v>
                </c:pt>
                <c:pt idx="1">
                  <c:v>44.08</c:v>
                </c:pt>
              </c:numCache>
            </c:numRef>
          </c:val>
          <c:smooth val="0"/>
        </c:ser>
        <c:dLbls>
          <c:showLegendKey val="0"/>
          <c:showVal val="0"/>
          <c:showCatName val="0"/>
          <c:showSerName val="0"/>
          <c:showPercent val="0"/>
          <c:showBubbleSize val="0"/>
        </c:dLbls>
        <c:marker val="1"/>
        <c:smooth val="0"/>
        <c:axId val="147555456"/>
        <c:axId val="171106304"/>
      </c:lineChart>
      <c:catAx>
        <c:axId val="147555456"/>
        <c:scaling>
          <c:orientation val="minMax"/>
        </c:scaling>
        <c:delete val="0"/>
        <c:axPos val="b"/>
        <c:title>
          <c:tx>
            <c:rich>
              <a:bodyPr/>
              <a:lstStyle/>
              <a:p>
                <a:pPr>
                  <a:defRPr/>
                </a:pPr>
                <a:r>
                  <a:rPr lang="en-US"/>
                  <a:t>Nurturance</a:t>
                </a:r>
              </a:p>
            </c:rich>
          </c:tx>
          <c:layout/>
          <c:overlay val="0"/>
        </c:title>
        <c:majorTickMark val="out"/>
        <c:minorTickMark val="none"/>
        <c:tickLblPos val="nextTo"/>
        <c:crossAx val="171106304"/>
        <c:crosses val="autoZero"/>
        <c:auto val="1"/>
        <c:lblAlgn val="ctr"/>
        <c:lblOffset val="100"/>
        <c:noMultiLvlLbl val="0"/>
      </c:catAx>
      <c:valAx>
        <c:axId val="171106304"/>
        <c:scaling>
          <c:orientation val="minMax"/>
          <c:max val="65"/>
          <c:min val="0"/>
        </c:scaling>
        <c:delete val="0"/>
        <c:axPos val="l"/>
        <c:title>
          <c:tx>
            <c:rich>
              <a:bodyPr/>
              <a:lstStyle/>
              <a:p>
                <a:pPr>
                  <a:defRPr/>
                </a:pPr>
                <a:r>
                  <a:rPr lang="en-US"/>
                  <a:t>Intent to Help</a:t>
                </a:r>
              </a:p>
            </c:rich>
          </c:tx>
          <c:layout/>
          <c:overlay val="0"/>
        </c:title>
        <c:numFmt formatCode="General" sourceLinked="1"/>
        <c:majorTickMark val="out"/>
        <c:minorTickMark val="none"/>
        <c:tickLblPos val="nextTo"/>
        <c:crossAx val="147555456"/>
        <c:crosses val="autoZero"/>
        <c:crossBetween val="between"/>
      </c:valAx>
      <c:spPr>
        <a:noFill/>
      </c:spPr>
    </c:plotArea>
    <c:legend>
      <c:legendPos val="r"/>
      <c:layout>
        <c:manualLayout>
          <c:xMode val="edge"/>
          <c:yMode val="edge"/>
          <c:x val="0.68353964941030143"/>
          <c:y val="0.3859060872242126"/>
          <c:w val="0.23182887487192441"/>
          <c:h val="0.23691808645641449"/>
        </c:manualLayout>
      </c:layout>
      <c:overlay val="0"/>
    </c:legend>
    <c:plotVisOnly val="1"/>
    <c:dispBlanksAs val="gap"/>
    <c:showDLblsOverMax val="0"/>
  </c:chart>
  <c:txPr>
    <a:bodyPr/>
    <a:lstStyle/>
    <a:p>
      <a:pPr>
        <a:defRPr sz="2000">
          <a:latin typeface="Lucida Sans"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dirty="0"/>
              <a:t>Antipathy </a:t>
            </a:r>
            <a:r>
              <a:rPr lang="en-US" dirty="0" smtClean="0"/>
              <a:t>X</a:t>
            </a:r>
            <a:r>
              <a:rPr lang="en-US" baseline="0" dirty="0" smtClean="0"/>
              <a:t> </a:t>
            </a:r>
            <a:r>
              <a:rPr lang="en-US" dirty="0" smtClean="0"/>
              <a:t>Severity </a:t>
            </a:r>
            <a:r>
              <a:rPr lang="en-US" dirty="0"/>
              <a:t>of Need </a:t>
            </a:r>
            <a:r>
              <a:rPr lang="en-US" dirty="0" smtClean="0"/>
              <a:t>on Oneness</a:t>
            </a:r>
          </a:p>
          <a:p>
            <a:pPr>
              <a:defRPr/>
            </a:pPr>
            <a:r>
              <a:rPr lang="en-US" dirty="0" smtClean="0"/>
              <a:t>F (1, 276) = 9.09,</a:t>
            </a:r>
            <a:r>
              <a:rPr lang="en-US" baseline="0" dirty="0" smtClean="0"/>
              <a:t> </a:t>
            </a:r>
            <a:r>
              <a:rPr lang="en-US" sz="2400" b="1" i="1" u="none" strike="noStrike" baseline="0" dirty="0" smtClean="0"/>
              <a:t>p</a:t>
            </a:r>
            <a:r>
              <a:rPr lang="en-US" sz="2400" b="1" i="0" u="none" strike="noStrike" baseline="0" dirty="0" smtClean="0"/>
              <a:t> = .003; </a:t>
            </a:r>
            <a:r>
              <a:rPr lang="el-GR" sz="2400" b="1" i="0" u="none" strike="noStrike" baseline="0" dirty="0" smtClean="0"/>
              <a:t>η²</a:t>
            </a:r>
            <a:r>
              <a:rPr lang="en-US" sz="2400" b="1" i="0" u="none" strike="noStrike" baseline="0" dirty="0" smtClean="0"/>
              <a:t> = .03</a:t>
            </a:r>
            <a:endParaRPr lang="en-US" dirty="0"/>
          </a:p>
        </c:rich>
      </c:tx>
      <c:layout/>
      <c:overlay val="0"/>
    </c:title>
    <c:autoTitleDeleted val="0"/>
    <c:plotArea>
      <c:layout>
        <c:manualLayout>
          <c:layoutTarget val="inner"/>
          <c:xMode val="edge"/>
          <c:yMode val="edge"/>
          <c:x val="0.11044950359465937"/>
          <c:y val="7.5671836474986071E-2"/>
          <c:w val="0.77027867168778053"/>
          <c:h val="0.80728418038654259"/>
        </c:manualLayout>
      </c:layout>
      <c:lineChart>
        <c:grouping val="standard"/>
        <c:varyColors val="0"/>
        <c:ser>
          <c:idx val="0"/>
          <c:order val="0"/>
          <c:tx>
            <c:v>Low Severity</c:v>
          </c:tx>
          <c:cat>
            <c:strLit>
              <c:ptCount val="2"/>
              <c:pt idx="0">
                <c:v>Low</c:v>
              </c:pt>
              <c:pt idx="1">
                <c:v> High</c:v>
              </c:pt>
            </c:strLit>
          </c:cat>
          <c:val>
            <c:numRef>
              <c:f>Sheet1!$B$83:$C$83</c:f>
              <c:numCache>
                <c:formatCode>General</c:formatCode>
                <c:ptCount val="2"/>
                <c:pt idx="0">
                  <c:v>4.2699999999999996</c:v>
                </c:pt>
                <c:pt idx="1">
                  <c:v>2.2400000000000002</c:v>
                </c:pt>
              </c:numCache>
            </c:numRef>
          </c:val>
          <c:smooth val="0"/>
        </c:ser>
        <c:ser>
          <c:idx val="1"/>
          <c:order val="1"/>
          <c:tx>
            <c:v>High Severity</c:v>
          </c:tx>
          <c:cat>
            <c:strLit>
              <c:ptCount val="2"/>
              <c:pt idx="0">
                <c:v>Low</c:v>
              </c:pt>
              <c:pt idx="1">
                <c:v> High</c:v>
              </c:pt>
            </c:strLit>
          </c:cat>
          <c:val>
            <c:numRef>
              <c:f>Sheet1!$B$84:$C$84</c:f>
              <c:numCache>
                <c:formatCode>General</c:formatCode>
                <c:ptCount val="2"/>
                <c:pt idx="0">
                  <c:v>4.17</c:v>
                </c:pt>
                <c:pt idx="1">
                  <c:v>3.69</c:v>
                </c:pt>
              </c:numCache>
            </c:numRef>
          </c:val>
          <c:smooth val="0"/>
        </c:ser>
        <c:dLbls>
          <c:showLegendKey val="0"/>
          <c:showVal val="0"/>
          <c:showCatName val="0"/>
          <c:showSerName val="0"/>
          <c:showPercent val="0"/>
          <c:showBubbleSize val="0"/>
        </c:dLbls>
        <c:marker val="1"/>
        <c:smooth val="0"/>
        <c:axId val="211568896"/>
        <c:axId val="211609088"/>
      </c:lineChart>
      <c:catAx>
        <c:axId val="211568896"/>
        <c:scaling>
          <c:orientation val="minMax"/>
        </c:scaling>
        <c:delete val="0"/>
        <c:axPos val="b"/>
        <c:title>
          <c:tx>
            <c:rich>
              <a:bodyPr/>
              <a:lstStyle/>
              <a:p>
                <a:pPr>
                  <a:defRPr/>
                </a:pPr>
                <a:r>
                  <a:rPr lang="en-US"/>
                  <a:t>Antipathy</a:t>
                </a:r>
              </a:p>
            </c:rich>
          </c:tx>
          <c:layout/>
          <c:overlay val="0"/>
        </c:title>
        <c:majorTickMark val="out"/>
        <c:minorTickMark val="none"/>
        <c:tickLblPos val="nextTo"/>
        <c:crossAx val="211609088"/>
        <c:crosses val="autoZero"/>
        <c:auto val="1"/>
        <c:lblAlgn val="ctr"/>
        <c:lblOffset val="100"/>
        <c:noMultiLvlLbl val="0"/>
      </c:catAx>
      <c:valAx>
        <c:axId val="211609088"/>
        <c:scaling>
          <c:orientation val="minMax"/>
          <c:max val="7"/>
          <c:min val="1"/>
        </c:scaling>
        <c:delete val="0"/>
        <c:axPos val="l"/>
        <c:title>
          <c:tx>
            <c:rich>
              <a:bodyPr rot="-5400000" vert="horz"/>
              <a:lstStyle/>
              <a:p>
                <a:pPr>
                  <a:defRPr/>
                </a:pPr>
                <a:r>
                  <a:rPr lang="en-US"/>
                  <a:t>Oneness</a:t>
                </a:r>
              </a:p>
            </c:rich>
          </c:tx>
          <c:layout/>
          <c:overlay val="0"/>
        </c:title>
        <c:numFmt formatCode="General" sourceLinked="1"/>
        <c:majorTickMark val="out"/>
        <c:minorTickMark val="none"/>
        <c:tickLblPos val="nextTo"/>
        <c:crossAx val="211568896"/>
        <c:crosses val="autoZero"/>
        <c:crossBetween val="between"/>
      </c:valAx>
      <c:spPr>
        <a:noFill/>
      </c:spPr>
    </c:plotArea>
    <c:legend>
      <c:legendPos val="r"/>
      <c:layout/>
      <c:overlay val="0"/>
    </c:legend>
    <c:plotVisOnly val="1"/>
    <c:dispBlanksAs val="gap"/>
    <c:showDLblsOverMax val="0"/>
  </c:chart>
  <c:txPr>
    <a:bodyPr/>
    <a:lstStyle/>
    <a:p>
      <a:pPr>
        <a:defRPr sz="2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A64188-C7F9-4019-BBC5-D4D77F838BFC}" type="datetimeFigureOut">
              <a:rPr lang="en-US" smtClean="0"/>
              <a:t>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708DC2-F0F7-4772-8544-828D239B15F6}" type="slidenum">
              <a:rPr lang="en-US" smtClean="0"/>
              <a:t>‹#›</a:t>
            </a:fld>
            <a:endParaRPr lang="en-US"/>
          </a:p>
        </p:txBody>
      </p:sp>
    </p:spTree>
    <p:extLst>
      <p:ext uri="{BB962C8B-B14F-4D97-AF65-F5344CB8AC3E}">
        <p14:creationId xmlns:p14="http://schemas.microsoft.com/office/powerpoint/2010/main" val="2961294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708DC2-F0F7-4772-8544-828D239B15F6}" type="slidenum">
              <a:rPr lang="en-US" smtClean="0"/>
              <a:t>1</a:t>
            </a:fld>
            <a:endParaRPr lang="en-US"/>
          </a:p>
        </p:txBody>
      </p:sp>
    </p:spTree>
    <p:extLst>
      <p:ext uri="{BB962C8B-B14F-4D97-AF65-F5344CB8AC3E}">
        <p14:creationId xmlns:p14="http://schemas.microsoft.com/office/powerpoint/2010/main" val="1149049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65D8B6D-D1C1-4C6B-8DB3-FD693D451346}"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the experimental design within my model.  This is a 2 X 2 X 2 Factorial design</a:t>
            </a:r>
          </a:p>
          <a:p>
            <a:endParaRPr lang="en-US" baseline="0" dirty="0" smtClean="0"/>
          </a:p>
          <a:p>
            <a:r>
              <a:rPr lang="en-US" baseline="0" dirty="0" smtClean="0"/>
              <a:t>Three IV’s</a:t>
            </a:r>
            <a:r>
              <a:rPr lang="en-US" baseline="0" dirty="0"/>
              <a:t> </a:t>
            </a:r>
            <a:r>
              <a:rPr lang="en-US" baseline="0" dirty="0" smtClean="0"/>
              <a:t>(nurturance, closeness, severity of need) each with 2 levels.  This will make a total of 8 different conditions.</a:t>
            </a:r>
          </a:p>
          <a:p>
            <a:endParaRPr lang="en-US" baseline="0" dirty="0" smtClean="0"/>
          </a:p>
          <a:p>
            <a:r>
              <a:rPr lang="en-US" baseline="0" dirty="0" smtClean="0"/>
              <a:t>Can look at the main effects of nurturance, closeness and need.</a:t>
            </a:r>
          </a:p>
          <a:p>
            <a:endParaRPr lang="en-US" baseline="0" dirty="0" smtClean="0"/>
          </a:p>
          <a:p>
            <a:r>
              <a:rPr lang="en-US" baseline="0" dirty="0" smtClean="0"/>
              <a:t>Can look at interactions as well</a:t>
            </a:r>
          </a:p>
          <a:p>
            <a:r>
              <a:rPr lang="en-US" baseline="0" dirty="0" smtClean="0"/>
              <a:t>-Closeness x Severity</a:t>
            </a:r>
          </a:p>
          <a:p>
            <a:r>
              <a:rPr lang="en-US" baseline="0" dirty="0" smtClean="0"/>
              <a:t>-Closeness x Nurturance</a:t>
            </a:r>
          </a:p>
          <a:p>
            <a:r>
              <a:rPr lang="en-US" baseline="0" dirty="0" smtClean="0"/>
              <a:t>-Nurturance x Severity</a:t>
            </a:r>
          </a:p>
          <a:p>
            <a:r>
              <a:rPr lang="en-US" baseline="0" dirty="0" smtClean="0"/>
              <a:t>-Nurturance x Severity x Closeness</a:t>
            </a:r>
          </a:p>
        </p:txBody>
      </p:sp>
      <p:sp>
        <p:nvSpPr>
          <p:cNvPr id="4" name="Slide Number Placeholder 3"/>
          <p:cNvSpPr>
            <a:spLocks noGrp="1"/>
          </p:cNvSpPr>
          <p:nvPr>
            <p:ph type="sldNum" sz="quarter" idx="10"/>
          </p:nvPr>
        </p:nvSpPr>
        <p:spPr/>
        <p:txBody>
          <a:bodyPr/>
          <a:lstStyle/>
          <a:p>
            <a:pPr>
              <a:defRPr/>
            </a:pPr>
            <a:fld id="{ED2F4D15-A287-4A31-86C1-E84EFFC53CE8}" type="slidenum">
              <a:rPr lang="en-US" smtClean="0"/>
              <a:pPr>
                <a:defRPr/>
              </a:pPr>
              <a:t>22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the experimental design within my model.  This is a 2 X 2 X 2 Factorial design</a:t>
            </a:r>
          </a:p>
          <a:p>
            <a:endParaRPr lang="en-US" baseline="0" dirty="0" smtClean="0"/>
          </a:p>
          <a:p>
            <a:r>
              <a:rPr lang="en-US" baseline="0" dirty="0" smtClean="0"/>
              <a:t>Three IV’s</a:t>
            </a:r>
            <a:r>
              <a:rPr lang="en-US" baseline="0" dirty="0"/>
              <a:t> </a:t>
            </a:r>
            <a:r>
              <a:rPr lang="en-US" baseline="0" dirty="0" smtClean="0"/>
              <a:t>(nurturance, closeness, severity of need) each with 2 levels.  This will make a total of 8 different conditions.</a:t>
            </a:r>
          </a:p>
          <a:p>
            <a:endParaRPr lang="en-US" baseline="0" dirty="0" smtClean="0"/>
          </a:p>
          <a:p>
            <a:r>
              <a:rPr lang="en-US" baseline="0" dirty="0" smtClean="0"/>
              <a:t>Can look at the main effects of nurturance, closeness and need.</a:t>
            </a:r>
          </a:p>
          <a:p>
            <a:endParaRPr lang="en-US" baseline="0" dirty="0" smtClean="0"/>
          </a:p>
          <a:p>
            <a:r>
              <a:rPr lang="en-US" baseline="0" dirty="0" smtClean="0"/>
              <a:t>Can look at interactions as well</a:t>
            </a:r>
          </a:p>
          <a:p>
            <a:r>
              <a:rPr lang="en-US" baseline="0" dirty="0" smtClean="0"/>
              <a:t>-Closeness x Severity</a:t>
            </a:r>
          </a:p>
          <a:p>
            <a:r>
              <a:rPr lang="en-US" baseline="0" dirty="0" smtClean="0"/>
              <a:t>-Closeness x Nurturance</a:t>
            </a:r>
          </a:p>
          <a:p>
            <a:r>
              <a:rPr lang="en-US" baseline="0" dirty="0" smtClean="0"/>
              <a:t>-Nurturance x Severity</a:t>
            </a:r>
          </a:p>
          <a:p>
            <a:r>
              <a:rPr lang="en-US" baseline="0" dirty="0" smtClean="0"/>
              <a:t>-Nurturance x Severity x Closeness</a:t>
            </a:r>
          </a:p>
        </p:txBody>
      </p:sp>
      <p:sp>
        <p:nvSpPr>
          <p:cNvPr id="4" name="Slide Number Placeholder 3"/>
          <p:cNvSpPr>
            <a:spLocks noGrp="1"/>
          </p:cNvSpPr>
          <p:nvPr>
            <p:ph type="sldNum" sz="quarter" idx="10"/>
          </p:nvPr>
        </p:nvSpPr>
        <p:spPr/>
        <p:txBody>
          <a:bodyPr/>
          <a:lstStyle/>
          <a:p>
            <a:pPr>
              <a:defRPr/>
            </a:pPr>
            <a:fld id="{ED2F4D15-A287-4A31-86C1-E84EFFC53CE8}" type="slidenum">
              <a:rPr lang="en-US" smtClean="0"/>
              <a:pPr>
                <a:defRPr/>
              </a:pPr>
              <a:t>23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a:t>
            </a:r>
            <a:r>
              <a:rPr lang="en-US" baseline="0" dirty="0" smtClean="0"/>
              <a:t> model that will actually be tested using path analysis. </a:t>
            </a:r>
          </a:p>
          <a:p>
            <a:r>
              <a:rPr lang="en-US" baseline="0" dirty="0" smtClean="0"/>
              <a:t> </a:t>
            </a:r>
          </a:p>
          <a:p>
            <a:r>
              <a:rPr lang="en-US" baseline="0" dirty="0" smtClean="0"/>
              <a:t>So, the paths are the specific predictions, and those are given by the arrows.  </a:t>
            </a:r>
          </a:p>
          <a:p>
            <a:endParaRPr lang="en-US" baseline="0" dirty="0" smtClean="0"/>
          </a:p>
          <a:p>
            <a:r>
              <a:rPr lang="en-US" dirty="0" smtClean="0"/>
              <a:t>Now,</a:t>
            </a:r>
            <a:r>
              <a:rPr lang="en-US" baseline="0" dirty="0" smtClean="0"/>
              <a:t> the path analysis is going to give me some results.</a:t>
            </a:r>
          </a:p>
          <a:p>
            <a:endParaRPr lang="en-US" baseline="0" dirty="0" smtClean="0"/>
          </a:p>
          <a:p>
            <a:pPr marL="228600" indent="-228600">
              <a:buAutoNum type="arabicParenR"/>
            </a:pPr>
            <a:r>
              <a:rPr lang="en-US" b="1" baseline="0" dirty="0" smtClean="0"/>
              <a:t>Overall model fit</a:t>
            </a:r>
            <a:r>
              <a:rPr lang="en-US" baseline="0" dirty="0" smtClean="0"/>
              <a:t>.  Overall, how well is the overall model supported by the data?</a:t>
            </a:r>
          </a:p>
          <a:p>
            <a:pPr marL="228600" indent="-228600">
              <a:buAutoNum type="arabicParenR"/>
            </a:pPr>
            <a:endParaRPr lang="en-US" baseline="0" dirty="0" smtClean="0"/>
          </a:p>
          <a:p>
            <a:pPr marL="228600" indent="-228600">
              <a:buAutoNum type="arabicParenR"/>
            </a:pPr>
            <a:r>
              <a:rPr lang="en-US" b="1" baseline="0" dirty="0" smtClean="0"/>
              <a:t>Prediction of variables</a:t>
            </a:r>
            <a:r>
              <a:rPr lang="en-US" baseline="0" dirty="0" smtClean="0"/>
              <a:t>.  It will tell me which variables are significant predictors.</a:t>
            </a:r>
          </a:p>
          <a:p>
            <a:pPr marL="228600" indent="-228600">
              <a:buAutoNum type="arabicParenR"/>
            </a:pPr>
            <a:endParaRPr lang="en-US" baseline="0" dirty="0" smtClean="0"/>
          </a:p>
          <a:p>
            <a:pPr marL="228600" indent="-228600">
              <a:buAutoNum type="arabicParenR"/>
            </a:pPr>
            <a:r>
              <a:rPr lang="en-US" b="1" baseline="0" dirty="0" smtClean="0"/>
              <a:t>Structural model.  </a:t>
            </a:r>
            <a:r>
              <a:rPr lang="en-US" baseline="0" dirty="0" smtClean="0"/>
              <a:t>It will tell me how the model looks with all the variables tested – the relationships, whether any variables should be left out.</a:t>
            </a:r>
          </a:p>
          <a:p>
            <a:endParaRPr lang="en-US" baseline="0" dirty="0" smtClean="0"/>
          </a:p>
        </p:txBody>
      </p:sp>
      <p:sp>
        <p:nvSpPr>
          <p:cNvPr id="4" name="Slide Number Placeholder 3"/>
          <p:cNvSpPr>
            <a:spLocks noGrp="1"/>
          </p:cNvSpPr>
          <p:nvPr>
            <p:ph type="sldNum" sz="quarter" idx="10"/>
          </p:nvPr>
        </p:nvSpPr>
        <p:spPr/>
        <p:txBody>
          <a:bodyPr/>
          <a:lstStyle/>
          <a:p>
            <a:fld id="{565D8B6D-D1C1-4C6B-8DB3-FD693D451346}" type="slidenum">
              <a:rPr lang="en-US" smtClean="0"/>
              <a:pPr/>
              <a:t>27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a:t>
            </a:r>
            <a:r>
              <a:rPr lang="en-US" baseline="0" dirty="0" smtClean="0"/>
              <a:t> model that will actually be tested using path analysis. </a:t>
            </a:r>
          </a:p>
          <a:p>
            <a:r>
              <a:rPr lang="en-US" baseline="0" dirty="0" smtClean="0"/>
              <a:t> </a:t>
            </a:r>
          </a:p>
          <a:p>
            <a:r>
              <a:rPr lang="en-US" baseline="0" dirty="0" smtClean="0"/>
              <a:t>So, the paths are the specific predictions, and those are given by the arrows.  </a:t>
            </a:r>
          </a:p>
          <a:p>
            <a:endParaRPr lang="en-US" baseline="0" dirty="0" smtClean="0"/>
          </a:p>
          <a:p>
            <a:r>
              <a:rPr lang="en-US" dirty="0" smtClean="0"/>
              <a:t>Now,</a:t>
            </a:r>
            <a:r>
              <a:rPr lang="en-US" baseline="0" dirty="0" smtClean="0"/>
              <a:t> the path analysis is going to give me some results.</a:t>
            </a:r>
          </a:p>
          <a:p>
            <a:endParaRPr lang="en-US" baseline="0" dirty="0" smtClean="0"/>
          </a:p>
          <a:p>
            <a:pPr marL="228600" indent="-228600">
              <a:buAutoNum type="arabicParenR"/>
            </a:pPr>
            <a:r>
              <a:rPr lang="en-US" b="1" baseline="0" dirty="0" smtClean="0"/>
              <a:t>Overall model fit</a:t>
            </a:r>
            <a:r>
              <a:rPr lang="en-US" baseline="0" dirty="0" smtClean="0"/>
              <a:t>.  Overall, how well is the overall model supported by the data?</a:t>
            </a:r>
          </a:p>
          <a:p>
            <a:pPr marL="228600" indent="-228600">
              <a:buAutoNum type="arabicParenR"/>
            </a:pPr>
            <a:endParaRPr lang="en-US" baseline="0" dirty="0" smtClean="0"/>
          </a:p>
          <a:p>
            <a:pPr marL="228600" indent="-228600">
              <a:buAutoNum type="arabicParenR"/>
            </a:pPr>
            <a:r>
              <a:rPr lang="en-US" b="1" baseline="0" dirty="0" smtClean="0"/>
              <a:t>Prediction of variables</a:t>
            </a:r>
            <a:r>
              <a:rPr lang="en-US" baseline="0" dirty="0" smtClean="0"/>
              <a:t>.  It will tell me which variables are significant predictors.</a:t>
            </a:r>
          </a:p>
          <a:p>
            <a:pPr marL="228600" indent="-228600">
              <a:buAutoNum type="arabicParenR"/>
            </a:pPr>
            <a:endParaRPr lang="en-US" baseline="0" dirty="0" smtClean="0"/>
          </a:p>
          <a:p>
            <a:pPr marL="228600" indent="-228600">
              <a:buAutoNum type="arabicParenR"/>
            </a:pPr>
            <a:r>
              <a:rPr lang="en-US" b="1" baseline="0" dirty="0" smtClean="0"/>
              <a:t>Structural model.  </a:t>
            </a:r>
            <a:r>
              <a:rPr lang="en-US" baseline="0" dirty="0" smtClean="0"/>
              <a:t>It will tell me how the model looks with all the variables tested – the relationships, whether any variables should be left out.</a:t>
            </a:r>
          </a:p>
          <a:p>
            <a:endParaRPr lang="en-US" baseline="0" dirty="0" smtClean="0"/>
          </a:p>
        </p:txBody>
      </p:sp>
      <p:sp>
        <p:nvSpPr>
          <p:cNvPr id="4" name="Slide Number Placeholder 3"/>
          <p:cNvSpPr>
            <a:spLocks noGrp="1"/>
          </p:cNvSpPr>
          <p:nvPr>
            <p:ph type="sldNum" sz="quarter" idx="10"/>
          </p:nvPr>
        </p:nvSpPr>
        <p:spPr/>
        <p:txBody>
          <a:bodyPr/>
          <a:lstStyle/>
          <a:p>
            <a:fld id="{565D8B6D-D1C1-4C6B-8DB3-FD693D451346}" type="slidenum">
              <a:rPr lang="en-US" smtClean="0"/>
              <a:pPr/>
              <a:t>28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a:t>
            </a:r>
            <a:r>
              <a:rPr lang="en-US" baseline="0" dirty="0" smtClean="0"/>
              <a:t> model that will actually be tested using path analysis. </a:t>
            </a:r>
          </a:p>
          <a:p>
            <a:r>
              <a:rPr lang="en-US" baseline="0" dirty="0" smtClean="0"/>
              <a:t> </a:t>
            </a:r>
          </a:p>
          <a:p>
            <a:r>
              <a:rPr lang="en-US" baseline="0" dirty="0" smtClean="0"/>
              <a:t>So, the paths are the specific predictions, and those are given by the arrows.  </a:t>
            </a:r>
          </a:p>
          <a:p>
            <a:endParaRPr lang="en-US" baseline="0" dirty="0" smtClean="0"/>
          </a:p>
          <a:p>
            <a:r>
              <a:rPr lang="en-US" dirty="0" smtClean="0"/>
              <a:t>Now,</a:t>
            </a:r>
            <a:r>
              <a:rPr lang="en-US" baseline="0" dirty="0" smtClean="0"/>
              <a:t> the path analysis is going to give me some results.</a:t>
            </a:r>
          </a:p>
          <a:p>
            <a:endParaRPr lang="en-US" baseline="0" dirty="0" smtClean="0"/>
          </a:p>
          <a:p>
            <a:pPr marL="228600" indent="-228600">
              <a:buAutoNum type="arabicParenR"/>
            </a:pPr>
            <a:r>
              <a:rPr lang="en-US" b="1" baseline="0" dirty="0" smtClean="0"/>
              <a:t>Overall model fit</a:t>
            </a:r>
            <a:r>
              <a:rPr lang="en-US" baseline="0" dirty="0" smtClean="0"/>
              <a:t>.  Overall, how well is the overall model supported by the data?</a:t>
            </a:r>
          </a:p>
          <a:p>
            <a:pPr marL="228600" indent="-228600">
              <a:buAutoNum type="arabicParenR"/>
            </a:pPr>
            <a:endParaRPr lang="en-US" baseline="0" dirty="0" smtClean="0"/>
          </a:p>
          <a:p>
            <a:pPr marL="228600" indent="-228600">
              <a:buAutoNum type="arabicParenR"/>
            </a:pPr>
            <a:r>
              <a:rPr lang="en-US" b="1" baseline="0" dirty="0" smtClean="0"/>
              <a:t>Prediction of variables</a:t>
            </a:r>
            <a:r>
              <a:rPr lang="en-US" baseline="0" dirty="0" smtClean="0"/>
              <a:t>.  It will tell me which variables are significant predictors.</a:t>
            </a:r>
          </a:p>
          <a:p>
            <a:pPr marL="228600" indent="-228600">
              <a:buAutoNum type="arabicParenR"/>
            </a:pPr>
            <a:endParaRPr lang="en-US" baseline="0" dirty="0" smtClean="0"/>
          </a:p>
          <a:p>
            <a:pPr marL="228600" indent="-228600">
              <a:buAutoNum type="arabicParenR"/>
            </a:pPr>
            <a:r>
              <a:rPr lang="en-US" b="1" baseline="0" dirty="0" smtClean="0"/>
              <a:t>Structural model.  </a:t>
            </a:r>
            <a:r>
              <a:rPr lang="en-US" baseline="0" dirty="0" smtClean="0"/>
              <a:t>It will tell me how the model looks with all the variables tested – the relationships, whether any variables should be left out.</a:t>
            </a:r>
          </a:p>
          <a:p>
            <a:endParaRPr lang="en-US" baseline="0" dirty="0" smtClean="0"/>
          </a:p>
        </p:txBody>
      </p:sp>
      <p:sp>
        <p:nvSpPr>
          <p:cNvPr id="4" name="Slide Number Placeholder 3"/>
          <p:cNvSpPr>
            <a:spLocks noGrp="1"/>
          </p:cNvSpPr>
          <p:nvPr>
            <p:ph type="sldNum" sz="quarter" idx="10"/>
          </p:nvPr>
        </p:nvSpPr>
        <p:spPr/>
        <p:txBody>
          <a:bodyPr/>
          <a:lstStyle/>
          <a:p>
            <a:fld id="{565D8B6D-D1C1-4C6B-8DB3-FD693D451346}" type="slidenum">
              <a:rPr lang="en-US" smtClean="0"/>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a:t>
            </a:r>
            <a:r>
              <a:rPr lang="en-US" baseline="0" dirty="0" smtClean="0"/>
              <a:t> model that will actually be tested using path analysis. </a:t>
            </a:r>
          </a:p>
          <a:p>
            <a:r>
              <a:rPr lang="en-US" baseline="0" dirty="0" smtClean="0"/>
              <a:t> </a:t>
            </a:r>
          </a:p>
          <a:p>
            <a:r>
              <a:rPr lang="en-US" baseline="0" dirty="0" smtClean="0"/>
              <a:t>So, the paths are the specific predictions, and those are given by the arrows.  </a:t>
            </a:r>
          </a:p>
          <a:p>
            <a:endParaRPr lang="en-US" baseline="0" dirty="0" smtClean="0"/>
          </a:p>
          <a:p>
            <a:r>
              <a:rPr lang="en-US" dirty="0" smtClean="0"/>
              <a:t>Now,</a:t>
            </a:r>
            <a:r>
              <a:rPr lang="en-US" baseline="0" dirty="0" smtClean="0"/>
              <a:t> the path analysis is going to give me some results.</a:t>
            </a:r>
          </a:p>
          <a:p>
            <a:endParaRPr lang="en-US" baseline="0" dirty="0" smtClean="0"/>
          </a:p>
          <a:p>
            <a:pPr marL="228600" indent="-228600">
              <a:buAutoNum type="arabicParenR"/>
            </a:pPr>
            <a:r>
              <a:rPr lang="en-US" b="1" baseline="0" dirty="0" smtClean="0"/>
              <a:t>Overall model fit</a:t>
            </a:r>
            <a:r>
              <a:rPr lang="en-US" baseline="0" dirty="0" smtClean="0"/>
              <a:t>.  Overall, how well is the overall model supported by the data?</a:t>
            </a:r>
          </a:p>
          <a:p>
            <a:pPr marL="228600" indent="-228600">
              <a:buAutoNum type="arabicParenR"/>
            </a:pPr>
            <a:endParaRPr lang="en-US" baseline="0" dirty="0" smtClean="0"/>
          </a:p>
          <a:p>
            <a:pPr marL="228600" indent="-228600">
              <a:buAutoNum type="arabicParenR"/>
            </a:pPr>
            <a:r>
              <a:rPr lang="en-US" b="1" baseline="0" dirty="0" smtClean="0"/>
              <a:t>Prediction of variables</a:t>
            </a:r>
            <a:r>
              <a:rPr lang="en-US" baseline="0" dirty="0" smtClean="0"/>
              <a:t>.  It will tell me which variables are significant predictors.</a:t>
            </a:r>
          </a:p>
          <a:p>
            <a:pPr marL="228600" indent="-228600">
              <a:buAutoNum type="arabicParenR"/>
            </a:pPr>
            <a:endParaRPr lang="en-US" baseline="0" dirty="0" smtClean="0"/>
          </a:p>
          <a:p>
            <a:pPr marL="228600" indent="-228600">
              <a:buAutoNum type="arabicParenR"/>
            </a:pPr>
            <a:r>
              <a:rPr lang="en-US" b="1" baseline="0" dirty="0" smtClean="0"/>
              <a:t>Structural model.  </a:t>
            </a:r>
            <a:r>
              <a:rPr lang="en-US" baseline="0" dirty="0" smtClean="0"/>
              <a:t>It will tell me how the model looks with all the variables tested – the relationships, whether any variables should be left out.</a:t>
            </a:r>
          </a:p>
          <a:p>
            <a:endParaRPr lang="en-US" baseline="0" dirty="0" smtClean="0"/>
          </a:p>
        </p:txBody>
      </p:sp>
      <p:sp>
        <p:nvSpPr>
          <p:cNvPr id="4" name="Slide Number Placeholder 3"/>
          <p:cNvSpPr>
            <a:spLocks noGrp="1"/>
          </p:cNvSpPr>
          <p:nvPr>
            <p:ph type="sldNum" sz="quarter" idx="10"/>
          </p:nvPr>
        </p:nvSpPr>
        <p:spPr/>
        <p:txBody>
          <a:bodyPr/>
          <a:lstStyle/>
          <a:p>
            <a:fld id="{565D8B6D-D1C1-4C6B-8DB3-FD693D451346}" type="slidenum">
              <a:rPr lang="en-US" smtClean="0"/>
              <a:pPr/>
              <a:t>30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My specific hypotheses are also inherent</a:t>
            </a:r>
            <a:r>
              <a:rPr lang="en-US" baseline="0" dirty="0" smtClean="0"/>
              <a:t> within the model.</a:t>
            </a:r>
          </a:p>
          <a:p>
            <a:endParaRPr lang="en-US" baseline="0" dirty="0" smtClean="0"/>
          </a:p>
          <a:p>
            <a:r>
              <a:rPr lang="en-US" baseline="0" dirty="0" smtClean="0"/>
              <a:t>1) I expect my overall model to be supported.</a:t>
            </a:r>
          </a:p>
          <a:p>
            <a:endParaRPr lang="en-US" baseline="0" dirty="0" smtClean="0"/>
          </a:p>
          <a:p>
            <a:r>
              <a:rPr lang="en-US" baseline="0" dirty="0" smtClean="0"/>
              <a:t>2) Developmental person effects </a:t>
            </a:r>
            <a:r>
              <a:rPr lang="en-US" baseline="0" dirty="0" smtClean="0">
                <a:sym typeface="Wingdings" pitchFamily="2" charset="2"/>
              </a:rPr>
              <a:t> </a:t>
            </a:r>
            <a:r>
              <a:rPr lang="en-US" baseline="0" dirty="0" smtClean="0"/>
              <a:t>dispositional person effects</a:t>
            </a:r>
          </a:p>
          <a:p>
            <a:r>
              <a:rPr lang="en-US" baseline="0" dirty="0" smtClean="0"/>
              <a:t>    Dispositional person effects </a:t>
            </a:r>
            <a:r>
              <a:rPr lang="en-US" baseline="0" dirty="0" smtClean="0">
                <a:sym typeface="Wingdings" pitchFamily="2" charset="2"/>
              </a:rPr>
              <a:t></a:t>
            </a:r>
            <a:r>
              <a:rPr lang="en-US" baseline="0" dirty="0" smtClean="0"/>
              <a:t> outcomes</a:t>
            </a:r>
          </a:p>
          <a:p>
            <a:r>
              <a:rPr lang="en-US" baseline="0" dirty="0" smtClean="0"/>
              <a:t>    Context, situational factors </a:t>
            </a:r>
            <a:r>
              <a:rPr lang="en-US" baseline="0" dirty="0" smtClean="0">
                <a:sym typeface="Wingdings" pitchFamily="2" charset="2"/>
              </a:rPr>
              <a:t></a:t>
            </a:r>
            <a:r>
              <a:rPr lang="en-US" baseline="0" dirty="0" smtClean="0"/>
              <a:t> the outcomes</a:t>
            </a:r>
          </a:p>
          <a:p>
            <a:endParaRPr lang="en-US" baseline="0" dirty="0" smtClean="0"/>
          </a:p>
          <a:p>
            <a:r>
              <a:rPr lang="en-US" baseline="0" dirty="0" smtClean="0"/>
              <a:t>3) Each of these factors belong in the model – person effects, context, over time.</a:t>
            </a:r>
          </a:p>
          <a:p>
            <a:r>
              <a:rPr lang="en-US" baseline="0" dirty="0" smtClean="0"/>
              <a:t>  </a:t>
            </a:r>
          </a:p>
        </p:txBody>
      </p:sp>
      <p:sp>
        <p:nvSpPr>
          <p:cNvPr id="4" name="Slide Number Placeholder 3"/>
          <p:cNvSpPr>
            <a:spLocks noGrp="1"/>
          </p:cNvSpPr>
          <p:nvPr>
            <p:ph type="sldNum" sz="quarter" idx="10"/>
          </p:nvPr>
        </p:nvSpPr>
        <p:spPr/>
        <p:txBody>
          <a:bodyPr/>
          <a:lstStyle/>
          <a:p>
            <a:fld id="{565D8B6D-D1C1-4C6B-8DB3-FD693D451346}"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C2F0587-9AF6-42FE-9371-A2512EF44FCB}" type="datetimeFigureOut">
              <a:rPr lang="en-US" smtClean="0"/>
              <a:t>2/4/2013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35C4A62-09CF-4F02-841E-DE076D04FB6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2F0587-9AF6-42FE-9371-A2512EF44FCB}"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C4A62-09CF-4F02-841E-DE076D04FB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2F0587-9AF6-42FE-9371-A2512EF44FCB}"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C4A62-09CF-4F02-841E-DE076D04FB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C2F0587-9AF6-42FE-9371-A2512EF44FCB}" type="datetimeFigureOut">
              <a:rPr lang="en-US" smtClean="0"/>
              <a:t>2/4/2013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35C4A62-09CF-4F02-841E-DE076D04FB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C2F0587-9AF6-42FE-9371-A2512EF44FCB}" type="datetimeFigureOut">
              <a:rPr lang="en-US" smtClean="0"/>
              <a:t>2/4/2013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35C4A62-09CF-4F02-841E-DE076D04FB64}"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C2F0587-9AF6-42FE-9371-A2512EF44FCB}" type="datetimeFigureOut">
              <a:rPr lang="en-US" smtClean="0"/>
              <a:t>2/4/2013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35C4A62-09CF-4F02-841E-DE076D04FB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C2F0587-9AF6-42FE-9371-A2512EF44FCB}" type="datetimeFigureOut">
              <a:rPr lang="en-US" smtClean="0"/>
              <a:t>2/4/2013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35C4A62-09CF-4F02-841E-DE076D04FB6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2F0587-9AF6-42FE-9371-A2512EF44FCB}" type="datetimeFigureOut">
              <a:rPr lang="en-US" smtClean="0"/>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5C4A62-09CF-4F02-841E-DE076D04FB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C2F0587-9AF6-42FE-9371-A2512EF44FCB}" type="datetimeFigureOut">
              <a:rPr lang="en-US" smtClean="0"/>
              <a:t>2/4/2013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35C4A62-09CF-4F02-841E-DE076D04FB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C2F0587-9AF6-42FE-9371-A2512EF44FCB}" type="datetimeFigureOut">
              <a:rPr lang="en-US" smtClean="0"/>
              <a:t>2/4/2013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35C4A62-09CF-4F02-841E-DE076D04FB6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C2F0587-9AF6-42FE-9371-A2512EF44FCB}" type="datetimeFigureOut">
              <a:rPr lang="en-US" smtClean="0"/>
              <a:t>2/4/2013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35C4A62-09CF-4F02-841E-DE076D04FB6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C2F0587-9AF6-42FE-9371-A2512EF44FCB}" type="datetimeFigureOut">
              <a:rPr lang="en-US" smtClean="0"/>
              <a:t>2/4/2013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35C4A62-09CF-4F02-841E-DE076D04FB6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Social Perspectives</a:t>
            </a:r>
            <a:br>
              <a:rPr lang="en-US" dirty="0" smtClean="0"/>
            </a:br>
            <a:r>
              <a:rPr lang="en-US" sz="3600" dirty="0" smtClean="0"/>
              <a:t>Empathy Altruism vs. Felt Oneness</a:t>
            </a:r>
            <a:endParaRPr lang="en-US" sz="3600" dirty="0"/>
          </a:p>
        </p:txBody>
      </p:sp>
      <p:sp>
        <p:nvSpPr>
          <p:cNvPr id="3" name="Subtitle 2"/>
          <p:cNvSpPr>
            <a:spLocks noGrp="1"/>
          </p:cNvSpPr>
          <p:nvPr>
            <p:ph type="subTitle" idx="1"/>
          </p:nvPr>
        </p:nvSpPr>
        <p:spPr/>
        <p:txBody>
          <a:bodyPr/>
          <a:lstStyle/>
          <a:p>
            <a:endParaRPr lang="en-US" dirty="0" smtClean="0"/>
          </a:p>
          <a:p>
            <a:r>
              <a:rPr lang="en-US" dirty="0" smtClean="0"/>
              <a:t>Week 4</a:t>
            </a:r>
            <a:endParaRPr lang="en-US" dirty="0"/>
          </a:p>
        </p:txBody>
      </p:sp>
    </p:spTree>
    <p:extLst>
      <p:ext uri="{BB962C8B-B14F-4D97-AF65-F5344CB8AC3E}">
        <p14:creationId xmlns:p14="http://schemas.microsoft.com/office/powerpoint/2010/main" val="76251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590800"/>
            <a:ext cx="7749343"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r>
              <a:rPr lang="en-US" dirty="0" smtClean="0"/>
              <a:t>Felt-Oneness vs. </a:t>
            </a:r>
            <a:br>
              <a:rPr lang="en-US" dirty="0" smtClean="0"/>
            </a:br>
            <a:r>
              <a:rPr lang="en-US" dirty="0" smtClean="0"/>
              <a:t>Empathy-Altruism Hypothesis</a:t>
            </a:r>
            <a:endParaRPr lang="en-US" dirty="0"/>
          </a:p>
        </p:txBody>
      </p:sp>
      <p:sp>
        <p:nvSpPr>
          <p:cNvPr id="6" name="Content Placeholder 5"/>
          <p:cNvSpPr>
            <a:spLocks noGrp="1"/>
          </p:cNvSpPr>
          <p:nvPr>
            <p:ph idx="1"/>
          </p:nvPr>
        </p:nvSpPr>
        <p:spPr>
          <a:xfrm>
            <a:off x="457200" y="1905000"/>
            <a:ext cx="8229600" cy="4549808"/>
          </a:xfrm>
        </p:spPr>
        <p:txBody>
          <a:bodyPr/>
          <a:lstStyle/>
          <a:p>
            <a:r>
              <a:rPr lang="en-US" dirty="0" err="1" smtClean="0"/>
              <a:t>Maner</a:t>
            </a:r>
            <a:r>
              <a:rPr lang="en-US" dirty="0" smtClean="0"/>
              <a:t> et al. (2002)</a:t>
            </a:r>
            <a:endParaRPr lang="en-US" dirty="0"/>
          </a:p>
        </p:txBody>
      </p:sp>
    </p:spTree>
    <p:extLst>
      <p:ext uri="{BB962C8B-B14F-4D97-AF65-F5344CB8AC3E}">
        <p14:creationId xmlns:p14="http://schemas.microsoft.com/office/powerpoint/2010/main" val="4254604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8071955" cy="6476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6483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57221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3941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Felt-Oneness vs.</a:t>
            </a:r>
            <a:br>
              <a:rPr lang="en-US" dirty="0" smtClean="0"/>
            </a:br>
            <a:r>
              <a:rPr lang="en-US" dirty="0" smtClean="0"/>
              <a:t>Empathy-Altruism Hypothesis</a:t>
            </a:r>
            <a:endParaRPr lang="en-US" dirty="0"/>
          </a:p>
        </p:txBody>
      </p:sp>
      <p:sp>
        <p:nvSpPr>
          <p:cNvPr id="3" name="Content Placeholder 2"/>
          <p:cNvSpPr>
            <a:spLocks noGrp="1"/>
          </p:cNvSpPr>
          <p:nvPr>
            <p:ph idx="1"/>
          </p:nvPr>
        </p:nvSpPr>
        <p:spPr/>
        <p:txBody>
          <a:bodyPr/>
          <a:lstStyle/>
          <a:p>
            <a:r>
              <a:rPr lang="en-US" dirty="0" smtClean="0"/>
              <a:t>Batson et al. (2003)</a:t>
            </a:r>
          </a:p>
          <a:p>
            <a:pPr lvl="1"/>
            <a:r>
              <a:rPr lang="en-US" dirty="0" smtClean="0"/>
              <a:t>Perspective taking</a:t>
            </a:r>
          </a:p>
          <a:p>
            <a:pPr lvl="2"/>
            <a:r>
              <a:rPr lang="en-US" i="1" dirty="0" smtClean="0"/>
              <a:t>Imagine how another individual feels…</a:t>
            </a:r>
          </a:p>
          <a:p>
            <a:pPr lvl="2"/>
            <a:r>
              <a:rPr lang="en-US" i="1" dirty="0" smtClean="0"/>
              <a:t>Imagine how you would feel…</a:t>
            </a:r>
          </a:p>
          <a:p>
            <a:pPr lvl="2"/>
            <a:endParaRPr lang="en-US" i="1" dirty="0"/>
          </a:p>
          <a:p>
            <a:pPr lvl="1"/>
            <a:r>
              <a:rPr lang="en-US" dirty="0" smtClean="0"/>
              <a:t>Effect reduced under conditions of great disparity between self and other’s position</a:t>
            </a:r>
          </a:p>
          <a:p>
            <a:pPr lvl="1"/>
            <a:endParaRPr lang="en-US" i="1" dirty="0"/>
          </a:p>
          <a:p>
            <a:pPr lvl="1"/>
            <a:endParaRPr lang="en-US" dirty="0"/>
          </a:p>
        </p:txBody>
      </p:sp>
    </p:spTree>
    <p:extLst>
      <p:ext uri="{BB962C8B-B14F-4D97-AF65-F5344CB8AC3E}">
        <p14:creationId xmlns:p14="http://schemas.microsoft.com/office/powerpoint/2010/main" val="1145740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Felt-Oneness vs. </a:t>
            </a:r>
            <a:br>
              <a:rPr lang="en-US" dirty="0" smtClean="0"/>
            </a:br>
            <a:r>
              <a:rPr lang="en-US" dirty="0" smtClean="0"/>
              <a:t>Empathy-Altruism Hypothesis</a:t>
            </a:r>
            <a:endParaRPr lang="en-US" dirty="0"/>
          </a:p>
        </p:txBody>
      </p:sp>
      <p:sp>
        <p:nvSpPr>
          <p:cNvPr id="3" name="Content Placeholder 2"/>
          <p:cNvSpPr>
            <a:spLocks noGrp="1"/>
          </p:cNvSpPr>
          <p:nvPr>
            <p:ph idx="1"/>
          </p:nvPr>
        </p:nvSpPr>
        <p:spPr/>
        <p:txBody>
          <a:bodyPr>
            <a:normAutofit lnSpcReduction="10000"/>
          </a:bodyPr>
          <a:lstStyle/>
          <a:p>
            <a:r>
              <a:rPr lang="en-US" dirty="0" smtClean="0"/>
              <a:t>Batson et al. (2005)</a:t>
            </a:r>
          </a:p>
          <a:p>
            <a:pPr lvl="1"/>
            <a:r>
              <a:rPr lang="en-US" dirty="0" smtClean="0"/>
              <a:t>Nurturance hypothesis</a:t>
            </a:r>
          </a:p>
          <a:p>
            <a:pPr lvl="2"/>
            <a:r>
              <a:rPr lang="en-US" dirty="0" smtClean="0"/>
              <a:t>Empathy is an impulse to care and protect one’s young</a:t>
            </a:r>
          </a:p>
          <a:p>
            <a:pPr lvl="2"/>
            <a:r>
              <a:rPr lang="en-US" dirty="0" smtClean="0"/>
              <a:t>Humans can generalize this to non-kin</a:t>
            </a:r>
          </a:p>
          <a:p>
            <a:pPr lvl="2"/>
            <a:r>
              <a:rPr lang="en-US" dirty="0" smtClean="0"/>
              <a:t>Strength of impulse varies by severity of situation</a:t>
            </a:r>
          </a:p>
          <a:p>
            <a:pPr lvl="2"/>
            <a:endParaRPr lang="en-US" dirty="0"/>
          </a:p>
          <a:p>
            <a:pPr lvl="1"/>
            <a:r>
              <a:rPr lang="en-US" dirty="0" smtClean="0"/>
              <a:t>Empathy felt for strangers may be due to nurturance, in which helper views victim as requiring some need or protection.</a:t>
            </a:r>
            <a:endParaRPr lang="en-US" dirty="0"/>
          </a:p>
        </p:txBody>
      </p:sp>
    </p:spTree>
    <p:extLst>
      <p:ext uri="{BB962C8B-B14F-4D97-AF65-F5344CB8AC3E}">
        <p14:creationId xmlns:p14="http://schemas.microsoft.com/office/powerpoint/2010/main" val="354219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Maner</a:t>
            </a:r>
            <a:r>
              <a:rPr lang="en-US" dirty="0" smtClean="0"/>
              <a:t> &amp; </a:t>
            </a:r>
            <a:r>
              <a:rPr lang="en-US" dirty="0" err="1" smtClean="0"/>
              <a:t>Gailliot</a:t>
            </a:r>
            <a:r>
              <a:rPr lang="en-US" dirty="0" smtClean="0"/>
              <a:t> (2007)</a:t>
            </a:r>
            <a:endParaRPr lang="en-US" dirty="0"/>
          </a:p>
        </p:txBody>
      </p:sp>
      <p:sp>
        <p:nvSpPr>
          <p:cNvPr id="5" name="Text Placeholder 4"/>
          <p:cNvSpPr>
            <a:spLocks noGrp="1"/>
          </p:cNvSpPr>
          <p:nvPr>
            <p:ph type="body" idx="1"/>
          </p:nvPr>
        </p:nvSpPr>
        <p:spPr>
          <a:xfrm>
            <a:off x="381000" y="1633536"/>
            <a:ext cx="6934200" cy="2286000"/>
          </a:xfrm>
        </p:spPr>
        <p:txBody>
          <a:bodyPr>
            <a:noAutofit/>
          </a:bodyPr>
          <a:lstStyle/>
          <a:p>
            <a:r>
              <a:rPr lang="en-US" sz="3200" dirty="0" smtClean="0"/>
              <a:t>Altruism and Egoism: </a:t>
            </a:r>
            <a:r>
              <a:rPr lang="en-US" sz="3200" dirty="0" err="1" smtClean="0"/>
              <a:t>Prosocial</a:t>
            </a:r>
            <a:r>
              <a:rPr lang="en-US" sz="3200" dirty="0" smtClean="0"/>
              <a:t> Motivations for Helping Depend on Relationship Context</a:t>
            </a:r>
            <a:endParaRPr lang="en-US" sz="3200" dirty="0"/>
          </a:p>
        </p:txBody>
      </p:sp>
    </p:spTree>
    <p:extLst>
      <p:ext uri="{BB962C8B-B14F-4D97-AF65-F5344CB8AC3E}">
        <p14:creationId xmlns:p14="http://schemas.microsoft.com/office/powerpoint/2010/main" val="2440806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Felt-Oneness vs.</a:t>
            </a:r>
            <a:br>
              <a:rPr lang="en-US" dirty="0" smtClean="0"/>
            </a:br>
            <a:r>
              <a:rPr lang="en-US" dirty="0" smtClean="0"/>
              <a:t>Empathy-Altruism Hypothesis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1828800"/>
            <a:ext cx="9137073" cy="4300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251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Felt-Oneness vs.</a:t>
            </a:r>
            <a:br>
              <a:rPr lang="en-US" dirty="0" smtClean="0"/>
            </a:br>
            <a:r>
              <a:rPr lang="en-US" dirty="0" smtClean="0"/>
              <a:t>Empathy-Altruism Hypothesis</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3" y="1957388"/>
            <a:ext cx="9058275" cy="314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8570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4525963"/>
          </a:xfrm>
        </p:spPr>
        <p:txBody>
          <a:bodyPr>
            <a:normAutofit/>
          </a:bodyPr>
          <a:lstStyle/>
          <a:p>
            <a:pPr lvl="1"/>
            <a:r>
              <a:rPr lang="en-US" dirty="0" smtClean="0"/>
              <a:t>Complex relationship between helper, victim, situation, and relationship context</a:t>
            </a:r>
          </a:p>
          <a:p>
            <a:pPr lvl="1"/>
            <a:endParaRPr lang="en-US" dirty="0" smtClean="0"/>
          </a:p>
          <a:p>
            <a:pPr lvl="1"/>
            <a:r>
              <a:rPr lang="en-US" dirty="0" smtClean="0"/>
              <a:t>Victim is Stranger</a:t>
            </a:r>
          </a:p>
          <a:p>
            <a:pPr lvl="2"/>
            <a:r>
              <a:rPr lang="en-US" dirty="0" smtClean="0"/>
              <a:t>Regular Person: helping by felt-oneness</a:t>
            </a:r>
          </a:p>
          <a:p>
            <a:pPr lvl="2"/>
            <a:r>
              <a:rPr lang="en-US" dirty="0" smtClean="0"/>
              <a:t>Cute baby: helping by empathy due to nurturance</a:t>
            </a:r>
          </a:p>
          <a:p>
            <a:pPr lvl="1"/>
            <a:endParaRPr lang="en-US" dirty="0" smtClean="0"/>
          </a:p>
          <a:p>
            <a:pPr lvl="1"/>
            <a:r>
              <a:rPr lang="en-US" dirty="0" smtClean="0"/>
              <a:t>Victim is Close Relationship</a:t>
            </a:r>
          </a:p>
          <a:p>
            <a:pPr lvl="2"/>
            <a:r>
              <a:rPr lang="en-US" dirty="0" smtClean="0"/>
              <a:t>Empathy </a:t>
            </a:r>
            <a:r>
              <a:rPr lang="en-US" dirty="0" smtClean="0">
                <a:sym typeface="Wingdings" pitchFamily="2" charset="2"/>
              </a:rPr>
              <a:t> Helping</a:t>
            </a:r>
            <a:endParaRPr lang="en-US" dirty="0" smtClean="0"/>
          </a:p>
          <a:p>
            <a:pPr lvl="3"/>
            <a:r>
              <a:rPr lang="en-US" dirty="0" smtClean="0"/>
              <a:t>Severity of Need</a:t>
            </a:r>
          </a:p>
          <a:p>
            <a:endParaRPr lang="en-US" dirty="0"/>
          </a:p>
        </p:txBody>
      </p:sp>
      <p:sp>
        <p:nvSpPr>
          <p:cNvPr id="3" name="Title 2"/>
          <p:cNvSpPr>
            <a:spLocks noGrp="1"/>
          </p:cNvSpPr>
          <p:nvPr>
            <p:ph type="title"/>
          </p:nvPr>
        </p:nvSpPr>
        <p:spPr/>
        <p:txBody>
          <a:bodyPr/>
          <a:lstStyle/>
          <a:p>
            <a:r>
              <a:rPr lang="en-US" dirty="0" smtClean="0">
                <a:solidFill>
                  <a:schemeClr val="accent1">
                    <a:lumMod val="40000"/>
                    <a:lumOff val="60000"/>
                  </a:schemeClr>
                </a:solidFill>
              </a:rPr>
              <a:t>Putting it Together</a:t>
            </a:r>
            <a:endParaRPr lang="en-US" dirty="0">
              <a:solidFill>
                <a:schemeClr val="accent1">
                  <a:lumMod val="40000"/>
                  <a:lumOff val="60000"/>
                </a:schemeClr>
              </a:solidFill>
            </a:endParaRPr>
          </a:p>
        </p:txBody>
      </p:sp>
    </p:spTree>
    <p:extLst>
      <p:ext uri="{BB962C8B-B14F-4D97-AF65-F5344CB8AC3E}">
        <p14:creationId xmlns:p14="http://schemas.microsoft.com/office/powerpoint/2010/main" val="2202886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Beechler</a:t>
            </a:r>
            <a:r>
              <a:rPr lang="en-US" dirty="0" smtClean="0"/>
              <a:t> (2011)</a:t>
            </a:r>
            <a:endParaRPr lang="en-US" dirty="0"/>
          </a:p>
        </p:txBody>
      </p:sp>
      <p:sp>
        <p:nvSpPr>
          <p:cNvPr id="5" name="Text Placeholder 4"/>
          <p:cNvSpPr>
            <a:spLocks noGrp="1"/>
          </p:cNvSpPr>
          <p:nvPr>
            <p:ph type="body" idx="1"/>
          </p:nvPr>
        </p:nvSpPr>
        <p:spPr>
          <a:xfrm>
            <a:off x="381000" y="1633536"/>
            <a:ext cx="7620000" cy="4233864"/>
          </a:xfrm>
        </p:spPr>
        <p:txBody>
          <a:bodyPr>
            <a:normAutofit/>
          </a:bodyPr>
          <a:lstStyle/>
          <a:p>
            <a:r>
              <a:rPr lang="en-US" sz="3200" dirty="0">
                <a:solidFill>
                  <a:schemeClr val="tx1"/>
                </a:solidFill>
              </a:rPr>
              <a:t>A </a:t>
            </a:r>
            <a:r>
              <a:rPr lang="en-US" sz="3200" dirty="0" err="1">
                <a:solidFill>
                  <a:schemeClr val="tx1"/>
                </a:solidFill>
              </a:rPr>
              <a:t>Bioecological</a:t>
            </a:r>
            <a:r>
              <a:rPr lang="en-US" sz="3200" dirty="0">
                <a:solidFill>
                  <a:schemeClr val="tx1"/>
                </a:solidFill>
              </a:rPr>
              <a:t> Approach to Empathy, Altruism and Intent to </a:t>
            </a:r>
            <a:r>
              <a:rPr lang="en-US" sz="3200" dirty="0" smtClean="0">
                <a:solidFill>
                  <a:schemeClr val="tx1"/>
                </a:solidFill>
              </a:rPr>
              <a:t>Help:</a:t>
            </a:r>
            <a:endParaRPr lang="en-US" sz="2800" dirty="0" smtClean="0">
              <a:solidFill>
                <a:schemeClr val="tx1"/>
              </a:solidFill>
            </a:endParaRPr>
          </a:p>
          <a:p>
            <a:r>
              <a:rPr lang="en-US" sz="2800" dirty="0" smtClean="0">
                <a:solidFill>
                  <a:schemeClr val="tx1"/>
                </a:solidFill>
              </a:rPr>
              <a:t>Developmental</a:t>
            </a:r>
            <a:r>
              <a:rPr lang="en-US" sz="2800" dirty="0">
                <a:solidFill>
                  <a:schemeClr val="tx1"/>
                </a:solidFill>
              </a:rPr>
              <a:t>, Dispositional and Contextual Factors Influence </a:t>
            </a:r>
            <a:r>
              <a:rPr lang="en-US" sz="2800" dirty="0" err="1">
                <a:solidFill>
                  <a:schemeClr val="tx1"/>
                </a:solidFill>
              </a:rPr>
              <a:t>Prosocial</a:t>
            </a:r>
            <a:r>
              <a:rPr lang="en-US" sz="2800" dirty="0">
                <a:solidFill>
                  <a:schemeClr val="tx1"/>
                </a:solidFill>
              </a:rPr>
              <a:t> Motivations and Intentions</a:t>
            </a:r>
            <a:endParaRPr lang="en-US" sz="2800" dirty="0"/>
          </a:p>
        </p:txBody>
      </p:sp>
    </p:spTree>
    <p:extLst>
      <p:ext uri="{BB962C8B-B14F-4D97-AF65-F5344CB8AC3E}">
        <p14:creationId xmlns:p14="http://schemas.microsoft.com/office/powerpoint/2010/main" val="524777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Negative-State </a:t>
            </a:r>
            <a:br>
              <a:rPr lang="en-US" dirty="0" smtClean="0"/>
            </a:br>
            <a:r>
              <a:rPr lang="en-US" dirty="0" smtClean="0"/>
              <a:t>Relief Hypotheses</a:t>
            </a:r>
            <a:endParaRPr lang="en-US" dirty="0"/>
          </a:p>
        </p:txBody>
      </p:sp>
      <p:sp>
        <p:nvSpPr>
          <p:cNvPr id="5" name="Content Placeholder 4"/>
          <p:cNvSpPr>
            <a:spLocks noGrp="1"/>
          </p:cNvSpPr>
          <p:nvPr>
            <p:ph idx="1"/>
          </p:nvPr>
        </p:nvSpPr>
        <p:spPr>
          <a:xfrm>
            <a:off x="152400" y="1676400"/>
            <a:ext cx="8763000" cy="5029200"/>
          </a:xfrm>
        </p:spPr>
        <p:txBody>
          <a:bodyPr>
            <a:normAutofit fontScale="92500" lnSpcReduction="10000"/>
          </a:bodyPr>
          <a:lstStyle/>
          <a:p>
            <a:r>
              <a:rPr lang="en-US" dirty="0" smtClean="0"/>
              <a:t>Inconsistent support</a:t>
            </a:r>
          </a:p>
          <a:p>
            <a:pPr lvl="1"/>
            <a:endParaRPr lang="en-US" dirty="0" smtClean="0"/>
          </a:p>
          <a:p>
            <a:pPr lvl="1"/>
            <a:r>
              <a:rPr lang="en-US" dirty="0" smtClean="0"/>
              <a:t>Expected </a:t>
            </a:r>
            <a:r>
              <a:rPr lang="en-US" dirty="0"/>
              <a:t>mood enhancement </a:t>
            </a:r>
            <a:r>
              <a:rPr lang="en-US" dirty="0" smtClean="0"/>
              <a:t>did </a:t>
            </a:r>
            <a:r>
              <a:rPr lang="en-US" dirty="0"/>
              <a:t>not decrease helping for individuals in a high-empathy </a:t>
            </a:r>
            <a:r>
              <a:rPr lang="en-US" dirty="0" smtClean="0"/>
              <a:t>situation (Batson et al., 1989)</a:t>
            </a:r>
          </a:p>
          <a:p>
            <a:pPr lvl="1"/>
            <a:endParaRPr lang="en-US" dirty="0" smtClean="0"/>
          </a:p>
          <a:p>
            <a:pPr lvl="1"/>
            <a:r>
              <a:rPr lang="en-US" dirty="0" smtClean="0"/>
              <a:t>Empathy </a:t>
            </a:r>
            <a:r>
              <a:rPr lang="en-US" dirty="0" smtClean="0"/>
              <a:t>predicts </a:t>
            </a:r>
            <a:r>
              <a:rPr lang="en-US" dirty="0"/>
              <a:t>helping even with the </a:t>
            </a:r>
            <a:r>
              <a:rPr lang="en-US" dirty="0" smtClean="0"/>
              <a:t>potentially </a:t>
            </a:r>
            <a:r>
              <a:rPr lang="en-US" dirty="0"/>
              <a:t>mediating effects of sadness in the </a:t>
            </a:r>
            <a:r>
              <a:rPr lang="en-US" dirty="0" smtClean="0"/>
              <a:t>model (</a:t>
            </a:r>
            <a:r>
              <a:rPr lang="en-US" dirty="0" err="1" smtClean="0"/>
              <a:t>Dovidio</a:t>
            </a:r>
            <a:r>
              <a:rPr lang="en-US" dirty="0" smtClean="0"/>
              <a:t> et al., 1990</a:t>
            </a:r>
            <a:r>
              <a:rPr lang="en-US" dirty="0" smtClean="0"/>
              <a:t>)</a:t>
            </a:r>
          </a:p>
          <a:p>
            <a:pPr lvl="1"/>
            <a:endParaRPr lang="en-US" dirty="0"/>
          </a:p>
          <a:p>
            <a:pPr lvl="1"/>
            <a:r>
              <a:rPr lang="en-US" dirty="0" smtClean="0"/>
              <a:t>Empathy predicts helping, even in the absence of possibility for negative social evaluation (Fultz et al., 1986).</a:t>
            </a:r>
            <a:endParaRPr lang="en-US" dirty="0"/>
          </a:p>
        </p:txBody>
      </p:sp>
    </p:spTree>
    <p:extLst>
      <p:ext uri="{BB962C8B-B14F-4D97-AF65-F5344CB8AC3E}">
        <p14:creationId xmlns:p14="http://schemas.microsoft.com/office/powerpoint/2010/main" val="144823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1"/>
            <a:ext cx="8229600" cy="4572000"/>
          </a:xfrm>
        </p:spPr>
        <p:txBody>
          <a:bodyPr>
            <a:normAutofit fontScale="92500" lnSpcReduction="10000"/>
          </a:bodyPr>
          <a:lstStyle/>
          <a:p>
            <a:endParaRPr lang="en-US" sz="3200" dirty="0" smtClean="0"/>
          </a:p>
          <a:p>
            <a:pPr lvl="1"/>
            <a:r>
              <a:rPr lang="en-US" sz="2400" dirty="0" smtClean="0"/>
              <a:t>Development</a:t>
            </a:r>
          </a:p>
          <a:p>
            <a:pPr lvl="1"/>
            <a:r>
              <a:rPr lang="en-US" sz="2400" dirty="0" smtClean="0"/>
              <a:t>Disposition</a:t>
            </a:r>
          </a:p>
          <a:p>
            <a:pPr lvl="1"/>
            <a:endParaRPr lang="en-US" sz="2400" dirty="0" smtClean="0"/>
          </a:p>
          <a:p>
            <a:endParaRPr lang="en-US" sz="2400" dirty="0" smtClean="0"/>
          </a:p>
          <a:p>
            <a:pPr lvl="1"/>
            <a:r>
              <a:rPr lang="en-US" sz="2400" dirty="0" smtClean="0"/>
              <a:t>Completed 1 of 10 Conditions: </a:t>
            </a:r>
          </a:p>
          <a:p>
            <a:pPr lvl="2"/>
            <a:r>
              <a:rPr lang="en-US" sz="2200" dirty="0" smtClean="0"/>
              <a:t>Severity / Closeness / Nurturance / Antipathy</a:t>
            </a:r>
          </a:p>
          <a:p>
            <a:pPr lvl="1"/>
            <a:endParaRPr lang="en-US" sz="2400" dirty="0" smtClean="0"/>
          </a:p>
          <a:p>
            <a:pPr lvl="1"/>
            <a:endParaRPr lang="en-US" sz="2400" dirty="0" smtClean="0"/>
          </a:p>
          <a:p>
            <a:pPr lvl="1"/>
            <a:r>
              <a:rPr lang="en-US" sz="2400" dirty="0" smtClean="0"/>
              <a:t>Intent to Help</a:t>
            </a:r>
          </a:p>
          <a:p>
            <a:pPr lvl="1"/>
            <a:r>
              <a:rPr lang="en-US" sz="2400" dirty="0" smtClean="0"/>
              <a:t>Oneness</a:t>
            </a:r>
          </a:p>
          <a:p>
            <a:pPr lvl="1"/>
            <a:r>
              <a:rPr lang="en-US" sz="2400" dirty="0" smtClean="0"/>
              <a:t>Emotional Response</a:t>
            </a:r>
          </a:p>
        </p:txBody>
      </p:sp>
      <p:sp>
        <p:nvSpPr>
          <p:cNvPr id="3" name="Title 2"/>
          <p:cNvSpPr>
            <a:spLocks noGrp="1"/>
          </p:cNvSpPr>
          <p:nvPr>
            <p:ph type="title"/>
          </p:nvPr>
        </p:nvSpPr>
        <p:spPr/>
        <p:txBody>
          <a:bodyPr/>
          <a:lstStyle/>
          <a:p>
            <a:r>
              <a:rPr lang="en-US" dirty="0" smtClean="0"/>
              <a:t>Procedure</a:t>
            </a:r>
            <a:endParaRPr lang="en-US" dirty="0"/>
          </a:p>
        </p:txBody>
      </p:sp>
    </p:spTree>
    <p:extLst>
      <p:ext uri="{BB962C8B-B14F-4D97-AF65-F5344CB8AC3E}">
        <p14:creationId xmlns:p14="http://schemas.microsoft.com/office/powerpoint/2010/main" val="36731881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fontScale="85000" lnSpcReduction="20000"/>
          </a:bodyPr>
          <a:lstStyle/>
          <a:p>
            <a:r>
              <a:rPr lang="en-US" dirty="0" smtClean="0"/>
              <a:t>Near Stranger/Close Relationship</a:t>
            </a:r>
          </a:p>
          <a:p>
            <a:r>
              <a:rPr lang="en-US" dirty="0" smtClean="0"/>
              <a:t>Child/ Adult</a:t>
            </a:r>
          </a:p>
          <a:p>
            <a:r>
              <a:rPr lang="en-US" dirty="0" smtClean="0"/>
              <a:t>Severity:</a:t>
            </a:r>
          </a:p>
          <a:p>
            <a:pPr lvl="1"/>
            <a:endParaRPr lang="en-US" dirty="0" smtClean="0"/>
          </a:p>
          <a:p>
            <a:pPr lvl="1"/>
            <a:r>
              <a:rPr lang="en-US" dirty="0" smtClean="0"/>
              <a:t>LOW: “Imagine that the child’s parents are without a vehicle, and the child needs to be driven to school.  The child’s home and school is within a short driving distance of your home.  Please choose the highest form of aid you would provide.”</a:t>
            </a:r>
          </a:p>
          <a:p>
            <a:pPr lvl="1"/>
            <a:endParaRPr lang="en-US" dirty="0" smtClean="0"/>
          </a:p>
          <a:p>
            <a:pPr lvl="1"/>
            <a:r>
              <a:rPr lang="en-US" dirty="0" smtClean="0"/>
              <a:t>HIGH: “Imagine he or she had been killed in an auto accident, and his or her child is left with no one to care for them.  Please choose the highest form of aid you would provide.”</a:t>
            </a:r>
          </a:p>
          <a:p>
            <a:endParaRPr lang="en-US" dirty="0"/>
          </a:p>
        </p:txBody>
      </p:sp>
      <p:sp>
        <p:nvSpPr>
          <p:cNvPr id="3" name="Title 2"/>
          <p:cNvSpPr>
            <a:spLocks noGrp="1"/>
          </p:cNvSpPr>
          <p:nvPr>
            <p:ph type="title"/>
          </p:nvPr>
        </p:nvSpPr>
        <p:spPr/>
        <p:txBody>
          <a:bodyPr/>
          <a:lstStyle/>
          <a:p>
            <a:r>
              <a:rPr lang="en-US" dirty="0" smtClean="0"/>
              <a:t>Conditions</a:t>
            </a:r>
            <a:endParaRPr lang="en-US" dirty="0"/>
          </a:p>
        </p:txBody>
      </p:sp>
    </p:spTree>
    <p:extLst>
      <p:ext uri="{BB962C8B-B14F-4D97-AF65-F5344CB8AC3E}">
        <p14:creationId xmlns:p14="http://schemas.microsoft.com/office/powerpoint/2010/main" val="1393440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304800" y="1447800"/>
            <a:ext cx="8504238" cy="4572000"/>
          </a:xfrm>
        </p:spPr>
        <p:txBody>
          <a:bodyPr>
            <a:normAutofit/>
          </a:bodyPr>
          <a:lstStyle/>
          <a:p>
            <a:pPr lvl="2" eaLnBrk="1" hangingPunct="1">
              <a:buNone/>
            </a:pPr>
            <a:r>
              <a:rPr lang="en-US" sz="1800" b="1" u="sng" dirty="0" smtClean="0">
                <a:solidFill>
                  <a:schemeClr val="accent1">
                    <a:lumMod val="60000"/>
                    <a:lumOff val="40000"/>
                  </a:schemeClr>
                </a:solidFill>
              </a:rPr>
              <a:t>LOW SEVERITY OF NEED – CAR SCENARIO</a:t>
            </a:r>
            <a:r>
              <a:rPr lang="en-US" sz="1800" b="1" dirty="0" smtClean="0">
                <a:solidFill>
                  <a:schemeClr val="accent1">
                    <a:lumMod val="60000"/>
                    <a:lumOff val="40000"/>
                  </a:schemeClr>
                </a:solidFill>
              </a:rPr>
              <a:t>:</a:t>
            </a:r>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r>
              <a:rPr lang="en-US" sz="1800" b="1" u="sng" dirty="0" smtClean="0">
                <a:solidFill>
                  <a:schemeClr val="accent1">
                    <a:lumMod val="60000"/>
                    <a:lumOff val="40000"/>
                  </a:schemeClr>
                </a:solidFill>
              </a:rPr>
              <a:t>HIGH SEVERITY OF NEED – ORPHAN SCENARIO:</a:t>
            </a:r>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p:txBody>
      </p:sp>
      <p:sp>
        <p:nvSpPr>
          <p:cNvPr id="40961" name="Title 1"/>
          <p:cNvSpPr>
            <a:spLocks noGrp="1"/>
          </p:cNvSpPr>
          <p:nvPr>
            <p:ph type="title"/>
          </p:nvPr>
        </p:nvSpPr>
        <p:spPr>
          <a:xfrm>
            <a:off x="457200" y="76200"/>
            <a:ext cx="8229600" cy="1143000"/>
          </a:xfrm>
        </p:spPr>
        <p:txBody>
          <a:bodyPr>
            <a:normAutofit fontScale="90000"/>
          </a:bodyPr>
          <a:lstStyle/>
          <a:p>
            <a:r>
              <a:rPr lang="en-US" dirty="0" smtClean="0"/>
              <a:t>Conditions – </a:t>
            </a:r>
            <a:br>
              <a:rPr lang="en-US" dirty="0" smtClean="0"/>
            </a:br>
            <a:r>
              <a:rPr lang="en-US" dirty="0" smtClean="0"/>
              <a:t>2X2X2 Factorial Design</a:t>
            </a:r>
          </a:p>
        </p:txBody>
      </p:sp>
      <p:graphicFrame>
        <p:nvGraphicFramePr>
          <p:cNvPr id="4" name="Table 3"/>
          <p:cNvGraphicFramePr>
            <a:graphicFrameLocks noGrp="1"/>
          </p:cNvGraphicFramePr>
          <p:nvPr/>
        </p:nvGraphicFramePr>
        <p:xfrm>
          <a:off x="2362200" y="2438400"/>
          <a:ext cx="6096000" cy="990600"/>
        </p:xfrm>
        <a:graphic>
          <a:graphicData uri="http://schemas.openxmlformats.org/drawingml/2006/table">
            <a:tbl>
              <a:tblPr>
                <a:tableStyleId>{69C7853C-536D-4A76-A0AE-DD22124D55A5}</a:tableStyleId>
              </a:tblPr>
              <a:tblGrid>
                <a:gridCol w="3048000"/>
                <a:gridCol w="3048000"/>
              </a:tblGrid>
              <a:tr h="495300">
                <a:tc>
                  <a:txBody>
                    <a:bodyPr/>
                    <a:lstStyle/>
                    <a:p>
                      <a:r>
                        <a:rPr lang="en-US" b="1" dirty="0" smtClean="0"/>
                        <a:t>Stranger</a:t>
                      </a:r>
                      <a:r>
                        <a:rPr lang="en-US" b="1" baseline="0" dirty="0" smtClean="0"/>
                        <a:t> from class</a:t>
                      </a:r>
                      <a:endParaRPr lang="en-US" b="1" dirty="0"/>
                    </a:p>
                  </a:txBody>
                  <a:tcPr>
                    <a:solidFill>
                      <a:schemeClr val="tx1"/>
                    </a:solidFill>
                  </a:tcPr>
                </a:tc>
                <a:tc>
                  <a:txBody>
                    <a:bodyPr/>
                    <a:lstStyle/>
                    <a:p>
                      <a:r>
                        <a:rPr lang="en-US" b="1" dirty="0" smtClean="0"/>
                        <a:t>Child they do not know</a:t>
                      </a:r>
                      <a:endParaRPr lang="en-US" b="1" dirty="0"/>
                    </a:p>
                  </a:txBody>
                  <a:tcPr>
                    <a:solidFill>
                      <a:schemeClr val="tx1"/>
                    </a:solidFill>
                  </a:tcPr>
                </a:tc>
              </a:tr>
              <a:tr h="495300">
                <a:tc>
                  <a:txBody>
                    <a:bodyPr/>
                    <a:lstStyle/>
                    <a:p>
                      <a:r>
                        <a:rPr lang="en-US" b="1" dirty="0" smtClean="0"/>
                        <a:t>Close</a:t>
                      </a:r>
                      <a:r>
                        <a:rPr lang="en-US" b="1" baseline="0" dirty="0" smtClean="0"/>
                        <a:t> friend</a:t>
                      </a:r>
                      <a:endParaRPr lang="en-US" b="1" dirty="0"/>
                    </a:p>
                  </a:txBody>
                  <a:tcPr>
                    <a:solidFill>
                      <a:schemeClr val="tx1"/>
                    </a:solidFill>
                  </a:tcPr>
                </a:tc>
                <a:tc>
                  <a:txBody>
                    <a:bodyPr/>
                    <a:lstStyle/>
                    <a:p>
                      <a:r>
                        <a:rPr lang="en-US" b="1" dirty="0" smtClean="0"/>
                        <a:t>Child in their family</a:t>
                      </a:r>
                      <a:endParaRPr lang="en-US" b="1" dirty="0"/>
                    </a:p>
                  </a:txBody>
                  <a:tcPr>
                    <a:solidFill>
                      <a:schemeClr val="tx1"/>
                    </a:solidFill>
                  </a:tcPr>
                </a:tc>
              </a:tr>
            </a:tbl>
          </a:graphicData>
        </a:graphic>
      </p:graphicFrame>
      <p:sp>
        <p:nvSpPr>
          <p:cNvPr id="40964" name="TextBox 5"/>
          <p:cNvSpPr txBox="1">
            <a:spLocks noChangeArrowheads="1"/>
          </p:cNvSpPr>
          <p:nvPr/>
        </p:nvSpPr>
        <p:spPr bwMode="auto">
          <a:xfrm>
            <a:off x="2819400" y="1905000"/>
            <a:ext cx="5486400" cy="369332"/>
          </a:xfrm>
          <a:prstGeom prst="rect">
            <a:avLst/>
          </a:prstGeom>
          <a:noFill/>
          <a:ln w="9525">
            <a:noFill/>
            <a:miter lim="800000"/>
            <a:headEnd/>
            <a:tailEnd/>
          </a:ln>
        </p:spPr>
        <p:txBody>
          <a:bodyPr wrap="square">
            <a:spAutoFit/>
          </a:bodyPr>
          <a:lstStyle/>
          <a:p>
            <a:r>
              <a:rPr lang="en-US" b="1" dirty="0">
                <a:latin typeface="+mj-lt"/>
              </a:rPr>
              <a:t>Low Nurturance		High </a:t>
            </a:r>
            <a:r>
              <a:rPr lang="en-US" b="1" dirty="0" smtClean="0">
                <a:latin typeface="+mj-lt"/>
              </a:rPr>
              <a:t>Nurturance</a:t>
            </a:r>
            <a:endParaRPr lang="en-US" b="1" dirty="0">
              <a:latin typeface="+mj-lt"/>
            </a:endParaRPr>
          </a:p>
        </p:txBody>
      </p:sp>
      <p:sp>
        <p:nvSpPr>
          <p:cNvPr id="40965" name="TextBox 6"/>
          <p:cNvSpPr txBox="1">
            <a:spLocks noChangeArrowheads="1"/>
          </p:cNvSpPr>
          <p:nvPr/>
        </p:nvSpPr>
        <p:spPr bwMode="auto">
          <a:xfrm>
            <a:off x="304800" y="2438400"/>
            <a:ext cx="2362200" cy="1107996"/>
          </a:xfrm>
          <a:prstGeom prst="rect">
            <a:avLst/>
          </a:prstGeom>
          <a:noFill/>
          <a:ln w="9525">
            <a:noFill/>
            <a:miter lim="800000"/>
            <a:headEnd/>
            <a:tailEnd/>
          </a:ln>
        </p:spPr>
        <p:txBody>
          <a:bodyPr wrap="square">
            <a:spAutoFit/>
          </a:bodyPr>
          <a:lstStyle/>
          <a:p>
            <a:r>
              <a:rPr lang="en-US" b="1" dirty="0">
                <a:latin typeface="+mj-lt"/>
              </a:rPr>
              <a:t>Low Closeness</a:t>
            </a:r>
          </a:p>
          <a:p>
            <a:endParaRPr lang="en-US" b="1" dirty="0">
              <a:latin typeface="+mj-lt"/>
            </a:endParaRPr>
          </a:p>
          <a:p>
            <a:r>
              <a:rPr lang="en-US" b="1" dirty="0">
                <a:latin typeface="+mj-lt"/>
              </a:rPr>
              <a:t>High </a:t>
            </a:r>
            <a:r>
              <a:rPr lang="en-US" b="1" dirty="0" smtClean="0">
                <a:latin typeface="+mj-lt"/>
              </a:rPr>
              <a:t>Closeness</a:t>
            </a:r>
          </a:p>
          <a:p>
            <a:endParaRPr lang="en-US" sz="1200" dirty="0">
              <a:latin typeface="Constantia" pitchFamily="18" charset="0"/>
            </a:endParaRPr>
          </a:p>
        </p:txBody>
      </p:sp>
      <p:graphicFrame>
        <p:nvGraphicFramePr>
          <p:cNvPr id="7" name="Table 6"/>
          <p:cNvGraphicFramePr>
            <a:graphicFrameLocks noGrp="1"/>
          </p:cNvGraphicFramePr>
          <p:nvPr/>
        </p:nvGraphicFramePr>
        <p:xfrm>
          <a:off x="2514600" y="4835604"/>
          <a:ext cx="6096000" cy="990600"/>
        </p:xfrm>
        <a:graphic>
          <a:graphicData uri="http://schemas.openxmlformats.org/drawingml/2006/table">
            <a:tbl>
              <a:tblPr>
                <a:tableStyleId>{69C7853C-536D-4A76-A0AE-DD22124D55A5}</a:tableStyleId>
              </a:tblPr>
              <a:tblGrid>
                <a:gridCol w="3048000"/>
                <a:gridCol w="3048000"/>
              </a:tblGrid>
              <a:tr h="495300">
                <a:tc>
                  <a:txBody>
                    <a:bodyPr/>
                    <a:lstStyle/>
                    <a:p>
                      <a:r>
                        <a:rPr lang="en-US" b="1" dirty="0" smtClean="0"/>
                        <a:t>Stranger</a:t>
                      </a:r>
                      <a:r>
                        <a:rPr lang="en-US" b="1" baseline="0" dirty="0" smtClean="0"/>
                        <a:t> from class</a:t>
                      </a:r>
                      <a:endParaRPr lang="en-US" b="1" dirty="0"/>
                    </a:p>
                  </a:txBody>
                  <a:tcPr>
                    <a:solidFill>
                      <a:schemeClr val="tx1"/>
                    </a:solidFill>
                  </a:tcPr>
                </a:tc>
                <a:tc>
                  <a:txBody>
                    <a:bodyPr/>
                    <a:lstStyle/>
                    <a:p>
                      <a:r>
                        <a:rPr lang="en-US" b="1" dirty="0" smtClean="0"/>
                        <a:t>Child they do not know</a:t>
                      </a:r>
                      <a:endParaRPr lang="en-US" b="1" dirty="0"/>
                    </a:p>
                  </a:txBody>
                  <a:tcPr>
                    <a:solidFill>
                      <a:schemeClr val="tx1"/>
                    </a:solidFill>
                  </a:tcPr>
                </a:tc>
              </a:tr>
              <a:tr h="495300">
                <a:tc>
                  <a:txBody>
                    <a:bodyPr/>
                    <a:lstStyle/>
                    <a:p>
                      <a:r>
                        <a:rPr lang="en-US" b="1" dirty="0" smtClean="0"/>
                        <a:t>Close</a:t>
                      </a:r>
                      <a:r>
                        <a:rPr lang="en-US" b="1" baseline="0" dirty="0" smtClean="0"/>
                        <a:t> friend</a:t>
                      </a:r>
                      <a:endParaRPr lang="en-US" b="1" dirty="0"/>
                    </a:p>
                  </a:txBody>
                  <a:tcPr>
                    <a:solidFill>
                      <a:schemeClr val="tx1"/>
                    </a:solidFill>
                  </a:tcPr>
                </a:tc>
                <a:tc>
                  <a:txBody>
                    <a:bodyPr/>
                    <a:lstStyle/>
                    <a:p>
                      <a:r>
                        <a:rPr lang="en-US" b="1" dirty="0" smtClean="0"/>
                        <a:t>Child in their family</a:t>
                      </a:r>
                      <a:endParaRPr lang="en-US" b="1" dirty="0"/>
                    </a:p>
                  </a:txBody>
                  <a:tcPr>
                    <a:solidFill>
                      <a:schemeClr val="tx1"/>
                    </a:solidFill>
                  </a:tcPr>
                </a:tc>
              </a:tr>
            </a:tbl>
          </a:graphicData>
        </a:graphic>
      </p:graphicFrame>
      <p:sp>
        <p:nvSpPr>
          <p:cNvPr id="8" name="TextBox 5"/>
          <p:cNvSpPr txBox="1">
            <a:spLocks noChangeArrowheads="1"/>
          </p:cNvSpPr>
          <p:nvPr/>
        </p:nvSpPr>
        <p:spPr bwMode="auto">
          <a:xfrm>
            <a:off x="2971800" y="4302204"/>
            <a:ext cx="5486400" cy="369332"/>
          </a:xfrm>
          <a:prstGeom prst="rect">
            <a:avLst/>
          </a:prstGeom>
          <a:noFill/>
          <a:ln w="9525">
            <a:noFill/>
            <a:miter lim="800000"/>
            <a:headEnd/>
            <a:tailEnd/>
          </a:ln>
        </p:spPr>
        <p:txBody>
          <a:bodyPr wrap="square">
            <a:spAutoFit/>
          </a:bodyPr>
          <a:lstStyle/>
          <a:p>
            <a:r>
              <a:rPr lang="en-US" b="1" dirty="0">
                <a:latin typeface="+mj-lt"/>
              </a:rPr>
              <a:t>Low Nurturance		High </a:t>
            </a:r>
            <a:r>
              <a:rPr lang="en-US" b="1" dirty="0" smtClean="0">
                <a:latin typeface="+mj-lt"/>
              </a:rPr>
              <a:t>Nurturance</a:t>
            </a:r>
            <a:endParaRPr lang="en-US" b="1" dirty="0">
              <a:latin typeface="+mj-lt"/>
            </a:endParaRPr>
          </a:p>
        </p:txBody>
      </p:sp>
      <p:sp>
        <p:nvSpPr>
          <p:cNvPr id="9" name="TextBox 6"/>
          <p:cNvSpPr txBox="1">
            <a:spLocks noChangeArrowheads="1"/>
          </p:cNvSpPr>
          <p:nvPr/>
        </p:nvSpPr>
        <p:spPr bwMode="auto">
          <a:xfrm>
            <a:off x="457200" y="4911804"/>
            <a:ext cx="2362200" cy="1107996"/>
          </a:xfrm>
          <a:prstGeom prst="rect">
            <a:avLst/>
          </a:prstGeom>
          <a:noFill/>
          <a:ln w="9525">
            <a:noFill/>
            <a:miter lim="800000"/>
            <a:headEnd/>
            <a:tailEnd/>
          </a:ln>
        </p:spPr>
        <p:txBody>
          <a:bodyPr wrap="square">
            <a:spAutoFit/>
          </a:bodyPr>
          <a:lstStyle/>
          <a:p>
            <a:r>
              <a:rPr lang="en-US" b="1" dirty="0">
                <a:latin typeface="+mj-lt"/>
              </a:rPr>
              <a:t>Low Closeness</a:t>
            </a:r>
          </a:p>
          <a:p>
            <a:endParaRPr lang="en-US" b="1" dirty="0">
              <a:latin typeface="+mj-lt"/>
            </a:endParaRPr>
          </a:p>
          <a:p>
            <a:r>
              <a:rPr lang="en-US" b="1" dirty="0">
                <a:latin typeface="+mj-lt"/>
              </a:rPr>
              <a:t>High </a:t>
            </a:r>
            <a:r>
              <a:rPr lang="en-US" b="1" dirty="0" smtClean="0">
                <a:latin typeface="+mj-lt"/>
              </a:rPr>
              <a:t>Closeness</a:t>
            </a:r>
          </a:p>
          <a:p>
            <a:endParaRPr lang="en-US" sz="1200" dirty="0">
              <a:latin typeface="Constantia" pitchFamily="18" charset="0"/>
            </a:endParaRPr>
          </a:p>
        </p:txBody>
      </p:sp>
    </p:spTree>
    <p:extLst>
      <p:ext uri="{BB962C8B-B14F-4D97-AF65-F5344CB8AC3E}">
        <p14:creationId xmlns:p14="http://schemas.microsoft.com/office/powerpoint/2010/main" val="1258146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304800" y="1447800"/>
            <a:ext cx="8504238" cy="4572000"/>
          </a:xfrm>
        </p:spPr>
        <p:txBody>
          <a:bodyPr>
            <a:normAutofit/>
          </a:bodyPr>
          <a:lstStyle/>
          <a:p>
            <a:pPr lvl="2" eaLnBrk="1" hangingPunct="1">
              <a:buNone/>
            </a:pPr>
            <a:endParaRPr lang="en-US" sz="1800" b="1" u="sng" dirty="0" smtClean="0">
              <a:solidFill>
                <a:schemeClr val="accent1">
                  <a:lumMod val="60000"/>
                  <a:lumOff val="40000"/>
                </a:schemeClr>
              </a:solidFill>
            </a:endParaRPr>
          </a:p>
          <a:p>
            <a:pPr lvl="2" eaLnBrk="1" hangingPunct="1">
              <a:buNone/>
            </a:pPr>
            <a:r>
              <a:rPr lang="en-US" sz="1800" b="1" u="sng" dirty="0" smtClean="0">
                <a:solidFill>
                  <a:schemeClr val="accent1">
                    <a:lumMod val="60000"/>
                    <a:lumOff val="40000"/>
                  </a:schemeClr>
                </a:solidFill>
              </a:rPr>
              <a:t>ANTIPATHY X SEVERITY OF NEED</a:t>
            </a:r>
            <a:endParaRPr lang="en-US" sz="1800" b="1" dirty="0" smtClean="0">
              <a:solidFill>
                <a:schemeClr val="accent1">
                  <a:lumMod val="60000"/>
                  <a:lumOff val="40000"/>
                </a:schemeClr>
              </a:solidFill>
            </a:endParaRPr>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algn="ctr" eaLnBrk="1" hangingPunct="1">
              <a:buNone/>
            </a:pPr>
            <a:r>
              <a:rPr lang="en-US" sz="2000" dirty="0" smtClean="0"/>
              <a:t>“Imagine someone you know but strongly dislike…”</a:t>
            </a:r>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a:p>
            <a:pPr lvl="2" eaLnBrk="1" hangingPunct="1">
              <a:buNone/>
            </a:pPr>
            <a:endParaRPr lang="en-US" sz="1800" b="1" dirty="0" smtClean="0"/>
          </a:p>
        </p:txBody>
      </p:sp>
      <p:sp>
        <p:nvSpPr>
          <p:cNvPr id="40961" name="Title 1"/>
          <p:cNvSpPr>
            <a:spLocks noGrp="1"/>
          </p:cNvSpPr>
          <p:nvPr>
            <p:ph type="title"/>
          </p:nvPr>
        </p:nvSpPr>
        <p:spPr>
          <a:xfrm>
            <a:off x="457200" y="76200"/>
            <a:ext cx="8229600" cy="1143000"/>
          </a:xfrm>
        </p:spPr>
        <p:txBody>
          <a:bodyPr>
            <a:normAutofit fontScale="90000"/>
          </a:bodyPr>
          <a:lstStyle/>
          <a:p>
            <a:r>
              <a:rPr lang="en-US" dirty="0" smtClean="0"/>
              <a:t>Conditions –</a:t>
            </a:r>
            <a:br>
              <a:rPr lang="en-US" dirty="0" smtClean="0"/>
            </a:br>
            <a:r>
              <a:rPr lang="en-US" dirty="0" smtClean="0"/>
              <a:t>2X2 Factorial Design</a:t>
            </a:r>
          </a:p>
        </p:txBody>
      </p:sp>
      <p:graphicFrame>
        <p:nvGraphicFramePr>
          <p:cNvPr id="4" name="Table 3"/>
          <p:cNvGraphicFramePr>
            <a:graphicFrameLocks noGrp="1"/>
          </p:cNvGraphicFramePr>
          <p:nvPr/>
        </p:nvGraphicFramePr>
        <p:xfrm>
          <a:off x="2362200" y="2895600"/>
          <a:ext cx="6096000" cy="990600"/>
        </p:xfrm>
        <a:graphic>
          <a:graphicData uri="http://schemas.openxmlformats.org/drawingml/2006/table">
            <a:tbl>
              <a:tblPr>
                <a:tableStyleId>{69C7853C-536D-4A76-A0AE-DD22124D55A5}</a:tableStyleId>
              </a:tblPr>
              <a:tblGrid>
                <a:gridCol w="3048000"/>
                <a:gridCol w="3048000"/>
              </a:tblGrid>
              <a:tr h="495300">
                <a:tc>
                  <a:txBody>
                    <a:bodyPr/>
                    <a:lstStyle/>
                    <a:p>
                      <a:r>
                        <a:rPr lang="en-US" b="1" dirty="0" smtClean="0">
                          <a:solidFill>
                            <a:schemeClr val="tx1">
                              <a:lumMod val="75000"/>
                            </a:schemeClr>
                          </a:solidFill>
                        </a:rPr>
                        <a:t>All</a:t>
                      </a:r>
                      <a:r>
                        <a:rPr lang="en-US" b="1" baseline="0" dirty="0" smtClean="0">
                          <a:solidFill>
                            <a:schemeClr val="tx1">
                              <a:lumMod val="75000"/>
                            </a:schemeClr>
                          </a:solidFill>
                        </a:rPr>
                        <a:t> Previous Low Severity</a:t>
                      </a:r>
                      <a:endParaRPr lang="en-US" b="1" dirty="0">
                        <a:solidFill>
                          <a:schemeClr val="tx1">
                            <a:lumMod val="75000"/>
                          </a:schemeClr>
                        </a:solidFill>
                      </a:endParaRPr>
                    </a:p>
                  </a:txBody>
                  <a:tcPr>
                    <a:solidFill>
                      <a:schemeClr val="tx1"/>
                    </a:solidFill>
                  </a:tcPr>
                </a:tc>
                <a:tc>
                  <a:txBody>
                    <a:bodyPr/>
                    <a:lstStyle/>
                    <a:p>
                      <a:r>
                        <a:rPr lang="en-US" b="1" dirty="0" smtClean="0">
                          <a:solidFill>
                            <a:schemeClr val="bg1"/>
                          </a:solidFill>
                        </a:rPr>
                        <a:t>Someone</a:t>
                      </a:r>
                      <a:r>
                        <a:rPr lang="en-US" b="1" baseline="0" dirty="0" smtClean="0">
                          <a:solidFill>
                            <a:schemeClr val="bg1"/>
                          </a:solidFill>
                        </a:rPr>
                        <a:t> they disliked</a:t>
                      </a:r>
                      <a:endParaRPr lang="en-US" b="1" dirty="0">
                        <a:solidFill>
                          <a:schemeClr val="bg1"/>
                        </a:solidFill>
                      </a:endParaRPr>
                    </a:p>
                  </a:txBody>
                  <a:tcPr>
                    <a:solidFill>
                      <a:schemeClr val="tx1"/>
                    </a:solidFill>
                  </a:tcPr>
                </a:tc>
              </a:tr>
              <a:tr h="495300">
                <a:tc>
                  <a:txBody>
                    <a:bodyPr/>
                    <a:lstStyle/>
                    <a:p>
                      <a:r>
                        <a:rPr lang="en-US" b="1" dirty="0" smtClean="0">
                          <a:solidFill>
                            <a:schemeClr val="tx1">
                              <a:lumMod val="75000"/>
                            </a:schemeClr>
                          </a:solidFill>
                        </a:rPr>
                        <a:t>All</a:t>
                      </a:r>
                      <a:r>
                        <a:rPr lang="en-US" b="1" baseline="0" dirty="0" smtClean="0">
                          <a:solidFill>
                            <a:schemeClr val="tx1">
                              <a:lumMod val="75000"/>
                            </a:schemeClr>
                          </a:solidFill>
                        </a:rPr>
                        <a:t> Previous High Severity</a:t>
                      </a:r>
                      <a:endParaRPr lang="en-US" b="1" dirty="0">
                        <a:solidFill>
                          <a:schemeClr val="tx1">
                            <a:lumMod val="75000"/>
                          </a:schemeClr>
                        </a:solidFill>
                      </a:endParaRPr>
                    </a:p>
                  </a:txBody>
                  <a:tcPr>
                    <a:solidFill>
                      <a:schemeClr val="tx1"/>
                    </a:solidFill>
                  </a:tcPr>
                </a:tc>
                <a:tc>
                  <a:txBody>
                    <a:bodyPr/>
                    <a:lstStyle/>
                    <a:p>
                      <a:r>
                        <a:rPr lang="en-US" b="1" dirty="0" smtClean="0">
                          <a:solidFill>
                            <a:schemeClr val="bg1"/>
                          </a:solidFill>
                        </a:rPr>
                        <a:t>Someone they disliked</a:t>
                      </a:r>
                      <a:endParaRPr lang="en-US" b="1" dirty="0">
                        <a:solidFill>
                          <a:schemeClr val="bg1"/>
                        </a:solidFill>
                      </a:endParaRPr>
                    </a:p>
                  </a:txBody>
                  <a:tcPr>
                    <a:solidFill>
                      <a:schemeClr val="tx1"/>
                    </a:solidFill>
                  </a:tcPr>
                </a:tc>
              </a:tr>
            </a:tbl>
          </a:graphicData>
        </a:graphic>
      </p:graphicFrame>
      <p:sp>
        <p:nvSpPr>
          <p:cNvPr id="40964" name="TextBox 5"/>
          <p:cNvSpPr txBox="1">
            <a:spLocks noChangeArrowheads="1"/>
          </p:cNvSpPr>
          <p:nvPr/>
        </p:nvSpPr>
        <p:spPr bwMode="auto">
          <a:xfrm>
            <a:off x="2819400" y="2221468"/>
            <a:ext cx="5486400" cy="369332"/>
          </a:xfrm>
          <a:prstGeom prst="rect">
            <a:avLst/>
          </a:prstGeom>
          <a:noFill/>
          <a:ln w="9525">
            <a:noFill/>
            <a:miter lim="800000"/>
            <a:headEnd/>
            <a:tailEnd/>
          </a:ln>
        </p:spPr>
        <p:txBody>
          <a:bodyPr wrap="square">
            <a:spAutoFit/>
          </a:bodyPr>
          <a:lstStyle/>
          <a:p>
            <a:r>
              <a:rPr lang="en-US" b="1" dirty="0">
                <a:latin typeface="+mj-lt"/>
              </a:rPr>
              <a:t>Low </a:t>
            </a:r>
            <a:r>
              <a:rPr lang="en-US" b="1" dirty="0" smtClean="0">
                <a:latin typeface="+mj-lt"/>
              </a:rPr>
              <a:t>Antipathy	</a:t>
            </a:r>
            <a:r>
              <a:rPr lang="en-US" b="1" dirty="0">
                <a:latin typeface="+mj-lt"/>
              </a:rPr>
              <a:t>	High </a:t>
            </a:r>
            <a:r>
              <a:rPr lang="en-US" b="1" dirty="0" smtClean="0">
                <a:latin typeface="+mj-lt"/>
              </a:rPr>
              <a:t>Antipathy</a:t>
            </a:r>
            <a:endParaRPr lang="en-US" b="1" dirty="0">
              <a:latin typeface="+mj-lt"/>
            </a:endParaRPr>
          </a:p>
        </p:txBody>
      </p:sp>
      <p:sp>
        <p:nvSpPr>
          <p:cNvPr id="40965" name="TextBox 6"/>
          <p:cNvSpPr txBox="1">
            <a:spLocks noChangeArrowheads="1"/>
          </p:cNvSpPr>
          <p:nvPr/>
        </p:nvSpPr>
        <p:spPr bwMode="auto">
          <a:xfrm>
            <a:off x="381000" y="2895600"/>
            <a:ext cx="2362200" cy="1107996"/>
          </a:xfrm>
          <a:prstGeom prst="rect">
            <a:avLst/>
          </a:prstGeom>
          <a:noFill/>
          <a:ln w="9525">
            <a:noFill/>
            <a:miter lim="800000"/>
            <a:headEnd/>
            <a:tailEnd/>
          </a:ln>
        </p:spPr>
        <p:txBody>
          <a:bodyPr wrap="square">
            <a:spAutoFit/>
          </a:bodyPr>
          <a:lstStyle/>
          <a:p>
            <a:r>
              <a:rPr lang="en-US" b="1" dirty="0">
                <a:latin typeface="+mj-lt"/>
              </a:rPr>
              <a:t>Low </a:t>
            </a:r>
            <a:r>
              <a:rPr lang="en-US" b="1" dirty="0" smtClean="0">
                <a:latin typeface="+mj-lt"/>
              </a:rPr>
              <a:t>Severity</a:t>
            </a:r>
            <a:endParaRPr lang="en-US" b="1" dirty="0">
              <a:latin typeface="+mj-lt"/>
            </a:endParaRPr>
          </a:p>
          <a:p>
            <a:endParaRPr lang="en-US" b="1" dirty="0">
              <a:latin typeface="+mj-lt"/>
            </a:endParaRPr>
          </a:p>
          <a:p>
            <a:r>
              <a:rPr lang="en-US" b="1" dirty="0">
                <a:latin typeface="+mj-lt"/>
              </a:rPr>
              <a:t>High </a:t>
            </a:r>
            <a:r>
              <a:rPr lang="en-US" b="1" dirty="0" smtClean="0">
                <a:latin typeface="+mj-lt"/>
              </a:rPr>
              <a:t>Severity</a:t>
            </a:r>
          </a:p>
          <a:p>
            <a:endParaRPr lang="en-US" sz="1200" dirty="0">
              <a:latin typeface="Constantia" pitchFamily="18" charset="0"/>
            </a:endParaRPr>
          </a:p>
        </p:txBody>
      </p:sp>
    </p:spTree>
    <p:extLst>
      <p:ext uri="{BB962C8B-B14F-4D97-AF65-F5344CB8AC3E}">
        <p14:creationId xmlns:p14="http://schemas.microsoft.com/office/powerpoint/2010/main" val="743670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Intent to help</a:t>
            </a:r>
          </a:p>
          <a:p>
            <a:pPr lvl="1"/>
            <a:endParaRPr lang="en-US" dirty="0" smtClean="0"/>
          </a:p>
          <a:p>
            <a:pPr lvl="1"/>
            <a:r>
              <a:rPr lang="en-US" dirty="0" smtClean="0"/>
              <a:t>Low severity - car scenario</a:t>
            </a:r>
          </a:p>
          <a:p>
            <a:pPr lvl="2"/>
            <a:r>
              <a:rPr lang="en-US" dirty="0" smtClean="0"/>
              <a:t>“Nothing” – “Give ride to school/work for several months”</a:t>
            </a:r>
          </a:p>
          <a:p>
            <a:pPr lvl="1"/>
            <a:endParaRPr lang="en-US" dirty="0" smtClean="0"/>
          </a:p>
          <a:p>
            <a:pPr lvl="1"/>
            <a:r>
              <a:rPr lang="en-US" dirty="0" smtClean="0"/>
              <a:t>High severity – orphan scenario</a:t>
            </a:r>
          </a:p>
          <a:p>
            <a:pPr lvl="2"/>
            <a:r>
              <a:rPr lang="en-US" dirty="0" smtClean="0"/>
              <a:t>“Nothing” – “Raise child as your own”</a:t>
            </a:r>
          </a:p>
          <a:p>
            <a:pPr lvl="1"/>
            <a:endParaRPr lang="en-US" dirty="0" smtClean="0"/>
          </a:p>
          <a:p>
            <a:pPr lvl="1"/>
            <a:r>
              <a:rPr lang="en-US" dirty="0" smtClean="0"/>
              <a:t>Weighted*</a:t>
            </a:r>
          </a:p>
          <a:p>
            <a:pPr lvl="1"/>
            <a:endParaRPr lang="en-US" dirty="0" smtClean="0"/>
          </a:p>
          <a:p>
            <a:pPr lvl="1"/>
            <a:endParaRPr lang="en-US" dirty="0" smtClean="0"/>
          </a:p>
          <a:p>
            <a:pPr lvl="1" algn="r">
              <a:buNone/>
            </a:pPr>
            <a:r>
              <a:rPr lang="en-US" sz="1600" dirty="0" smtClean="0"/>
              <a:t>*</a:t>
            </a:r>
            <a:r>
              <a:rPr lang="en-US" sz="1600" dirty="0" err="1" smtClean="0"/>
              <a:t>Cialdini</a:t>
            </a:r>
            <a:r>
              <a:rPr lang="en-US" sz="1600" dirty="0" smtClean="0"/>
              <a:t> et al. (1997)</a:t>
            </a:r>
          </a:p>
        </p:txBody>
      </p:sp>
      <p:sp>
        <p:nvSpPr>
          <p:cNvPr id="3" name="Title 2"/>
          <p:cNvSpPr>
            <a:spLocks noGrp="1"/>
          </p:cNvSpPr>
          <p:nvPr>
            <p:ph type="title"/>
          </p:nvPr>
        </p:nvSpPr>
        <p:spPr/>
        <p:txBody>
          <a:bodyPr/>
          <a:lstStyle/>
          <a:p>
            <a:r>
              <a:rPr lang="en-US" dirty="0" smtClean="0"/>
              <a:t>Measures - Outcomes</a:t>
            </a:r>
            <a:endParaRPr lang="en-US" dirty="0"/>
          </a:p>
        </p:txBody>
      </p:sp>
    </p:spTree>
    <p:extLst>
      <p:ext uri="{BB962C8B-B14F-4D97-AF65-F5344CB8AC3E}">
        <p14:creationId xmlns:p14="http://schemas.microsoft.com/office/powerpoint/2010/main" val="1840171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486400"/>
          </a:xfrm>
        </p:spPr>
        <p:txBody>
          <a:bodyPr>
            <a:normAutofit lnSpcReduction="10000"/>
          </a:bodyPr>
          <a:lstStyle/>
          <a:p>
            <a:r>
              <a:rPr lang="en-US" dirty="0" smtClean="0"/>
              <a:t>Inclusion of Other in Self Scale*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r">
              <a:buNone/>
            </a:pPr>
            <a:endParaRPr lang="en-US" sz="1600" dirty="0" smtClean="0"/>
          </a:p>
          <a:p>
            <a:pPr algn="r">
              <a:buNone/>
            </a:pPr>
            <a:endParaRPr lang="en-US" sz="1600" dirty="0" smtClean="0"/>
          </a:p>
          <a:p>
            <a:pPr algn="r">
              <a:buNone/>
            </a:pPr>
            <a:r>
              <a:rPr lang="en-US" sz="1600" dirty="0" smtClean="0"/>
              <a:t>*</a:t>
            </a:r>
            <a:r>
              <a:rPr lang="en-US" sz="1600" dirty="0" err="1" smtClean="0"/>
              <a:t>Aron</a:t>
            </a:r>
            <a:r>
              <a:rPr lang="en-US" sz="1600" dirty="0" smtClean="0"/>
              <a:t> et al. (1992)</a:t>
            </a:r>
          </a:p>
          <a:p>
            <a:pPr algn="r"/>
            <a:endParaRPr lang="en-US" dirty="0" smtClean="0"/>
          </a:p>
          <a:p>
            <a:pPr algn="r"/>
            <a:endParaRPr lang="en-US" dirty="0"/>
          </a:p>
        </p:txBody>
      </p:sp>
      <p:sp>
        <p:nvSpPr>
          <p:cNvPr id="3" name="Title 2"/>
          <p:cNvSpPr>
            <a:spLocks noGrp="1"/>
          </p:cNvSpPr>
          <p:nvPr>
            <p:ph type="title"/>
          </p:nvPr>
        </p:nvSpPr>
        <p:spPr/>
        <p:txBody>
          <a:bodyPr/>
          <a:lstStyle/>
          <a:p>
            <a:r>
              <a:rPr lang="en-US" dirty="0" smtClean="0"/>
              <a:t>Measures - Outcomes</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14482" y="1782088"/>
            <a:ext cx="9205718" cy="4009112"/>
          </a:xfrm>
          <a:prstGeom prst="rect">
            <a:avLst/>
          </a:prstGeom>
          <a:noFill/>
          <a:ln w="9525">
            <a:noFill/>
            <a:round/>
            <a:headEnd/>
            <a:tailEnd/>
          </a:ln>
        </p:spPr>
      </p:pic>
    </p:spTree>
    <p:extLst>
      <p:ext uri="{BB962C8B-B14F-4D97-AF65-F5344CB8AC3E}">
        <p14:creationId xmlns:p14="http://schemas.microsoft.com/office/powerpoint/2010/main" val="16966686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92500" lnSpcReduction="10000"/>
          </a:bodyPr>
          <a:lstStyle/>
          <a:p>
            <a:r>
              <a:rPr lang="en-US" dirty="0" smtClean="0"/>
              <a:t>Emotional response scale*</a:t>
            </a:r>
          </a:p>
          <a:p>
            <a:pPr lvl="1"/>
            <a:r>
              <a:rPr lang="en-US" dirty="0" smtClean="0"/>
              <a:t>Empathy </a:t>
            </a:r>
          </a:p>
          <a:p>
            <a:pPr lvl="2"/>
            <a:r>
              <a:rPr lang="en-US" dirty="0" smtClean="0"/>
              <a:t>Sympathetic, touched, softhearted, compassionate</a:t>
            </a:r>
          </a:p>
          <a:p>
            <a:pPr lvl="1"/>
            <a:r>
              <a:rPr lang="en-US" dirty="0" smtClean="0"/>
              <a:t>Personal distress</a:t>
            </a:r>
          </a:p>
          <a:p>
            <a:pPr lvl="2"/>
            <a:r>
              <a:rPr lang="en-US" dirty="0" smtClean="0"/>
              <a:t>Distressed, disturbed, troubled, uneasy</a:t>
            </a:r>
          </a:p>
          <a:p>
            <a:pPr lvl="1"/>
            <a:r>
              <a:rPr lang="en-US" dirty="0" smtClean="0"/>
              <a:t>Sadness</a:t>
            </a:r>
          </a:p>
          <a:p>
            <a:pPr lvl="2"/>
            <a:r>
              <a:rPr lang="en-US" dirty="0" smtClean="0"/>
              <a:t>Low-spirited, heavy-hearted, sad, feeling low</a:t>
            </a:r>
          </a:p>
          <a:p>
            <a:pPr lvl="1"/>
            <a:endParaRPr lang="en-US" dirty="0" smtClean="0"/>
          </a:p>
          <a:p>
            <a:pPr lvl="2"/>
            <a:r>
              <a:rPr lang="en-US" dirty="0" err="1" smtClean="0"/>
              <a:t>α‘s</a:t>
            </a:r>
            <a:r>
              <a:rPr lang="en-US" dirty="0" smtClean="0"/>
              <a:t> = .88 - .93</a:t>
            </a:r>
          </a:p>
          <a:p>
            <a:pPr lvl="2"/>
            <a:endParaRPr lang="en-US" dirty="0" smtClean="0"/>
          </a:p>
          <a:p>
            <a:pPr lvl="2"/>
            <a:endParaRPr lang="en-US" dirty="0" smtClean="0"/>
          </a:p>
          <a:p>
            <a:pPr lvl="2" algn="r">
              <a:buNone/>
            </a:pPr>
            <a:r>
              <a:rPr lang="en-US" sz="1600" dirty="0" smtClean="0"/>
              <a:t>*see Fultz et al. (1988)</a:t>
            </a:r>
          </a:p>
        </p:txBody>
      </p:sp>
      <p:sp>
        <p:nvSpPr>
          <p:cNvPr id="3" name="Title 2"/>
          <p:cNvSpPr>
            <a:spLocks noGrp="1"/>
          </p:cNvSpPr>
          <p:nvPr>
            <p:ph type="title"/>
          </p:nvPr>
        </p:nvSpPr>
        <p:spPr/>
        <p:txBody>
          <a:bodyPr/>
          <a:lstStyle/>
          <a:p>
            <a:r>
              <a:rPr lang="en-US" dirty="0" smtClean="0"/>
              <a:t>Measures - Outcomes</a:t>
            </a:r>
            <a:endParaRPr lang="en-US" dirty="0"/>
          </a:p>
        </p:txBody>
      </p:sp>
    </p:spTree>
    <p:extLst>
      <p:ext uri="{BB962C8B-B14F-4D97-AF65-F5344CB8AC3E}">
        <p14:creationId xmlns:p14="http://schemas.microsoft.com/office/powerpoint/2010/main" val="11716260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4"/>
          <p:cNvGrpSpPr/>
          <p:nvPr/>
        </p:nvGrpSpPr>
        <p:grpSpPr>
          <a:xfrm>
            <a:off x="76200" y="685800"/>
            <a:ext cx="9067800" cy="5943600"/>
            <a:chOff x="300989" y="1676400"/>
            <a:chExt cx="8614411" cy="4495800"/>
          </a:xfrm>
        </p:grpSpPr>
        <p:sp>
          <p:nvSpPr>
            <p:cNvPr id="5" name="Oval 6"/>
            <p:cNvSpPr>
              <a:spLocks noChangeArrowheads="1"/>
            </p:cNvSpPr>
            <p:nvPr/>
          </p:nvSpPr>
          <p:spPr bwMode="auto">
            <a:xfrm>
              <a:off x="2625090" y="3520831"/>
              <a:ext cx="1295400" cy="6096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pPr>
              <a:r>
                <a:rPr lang="en-US" b="1" dirty="0" smtClean="0">
                  <a:solidFill>
                    <a:schemeClr val="bg1"/>
                  </a:solidFill>
                  <a:latin typeface="+mj-lt"/>
                  <a:cs typeface="Arial" charset="0"/>
                </a:rPr>
                <a:t>PERS. TAKING</a:t>
              </a:r>
              <a:endParaRPr lang="en-US" b="1" dirty="0">
                <a:solidFill>
                  <a:schemeClr val="bg1"/>
                </a:solidFill>
                <a:latin typeface="+mj-lt"/>
                <a:cs typeface="Arial" charset="0"/>
              </a:endParaRPr>
            </a:p>
          </p:txBody>
        </p:sp>
        <p:sp>
          <p:nvSpPr>
            <p:cNvPr id="6" name="Rectangle 9"/>
            <p:cNvSpPr>
              <a:spLocks noChangeArrowheads="1"/>
            </p:cNvSpPr>
            <p:nvPr/>
          </p:nvSpPr>
          <p:spPr bwMode="auto">
            <a:xfrm>
              <a:off x="4354829" y="2079869"/>
              <a:ext cx="1228725" cy="590550"/>
            </a:xfrm>
            <a:prstGeom prst="rect">
              <a:avLst/>
            </a:prstGeom>
            <a:solidFill>
              <a:schemeClr val="tx1"/>
            </a:solidFill>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REL. CLOSE</a:t>
              </a:r>
              <a:endParaRPr lang="en-US" b="1" dirty="0">
                <a:solidFill>
                  <a:schemeClr val="bg1"/>
                </a:solidFill>
                <a:latin typeface="+mj-lt"/>
                <a:cs typeface="Arial" pitchFamily="34" charset="0"/>
              </a:endParaRPr>
            </a:p>
          </p:txBody>
        </p:sp>
        <p:sp>
          <p:nvSpPr>
            <p:cNvPr id="7" name="Rectangle 10"/>
            <p:cNvSpPr>
              <a:spLocks noChangeArrowheads="1"/>
            </p:cNvSpPr>
            <p:nvPr/>
          </p:nvSpPr>
          <p:spPr bwMode="auto">
            <a:xfrm>
              <a:off x="4501514" y="3351823"/>
              <a:ext cx="1228725" cy="457200"/>
            </a:xfrm>
            <a:prstGeom prst="rect">
              <a:avLst/>
            </a:prstGeom>
            <a:solidFill>
              <a:schemeClr val="tx1"/>
            </a:solidFill>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tx1">
                      <a:lumMod val="50000"/>
                    </a:schemeClr>
                  </a:solidFill>
                  <a:latin typeface="+mj-lt"/>
                  <a:cs typeface="Arial" pitchFamily="34" charset="0"/>
                </a:rPr>
                <a:t>NURTURE</a:t>
              </a:r>
              <a:endParaRPr lang="en-US" sz="1000" b="1" dirty="0">
                <a:solidFill>
                  <a:schemeClr val="tx1">
                    <a:lumMod val="50000"/>
                  </a:schemeClr>
                </a:solidFill>
                <a:latin typeface="+mj-lt"/>
                <a:cs typeface="Arial" pitchFamily="34" charset="0"/>
              </a:endParaRPr>
            </a:p>
          </p:txBody>
        </p:sp>
        <p:sp>
          <p:nvSpPr>
            <p:cNvPr id="8" name="Rectangle 11"/>
            <p:cNvSpPr>
              <a:spLocks noChangeArrowheads="1"/>
            </p:cNvSpPr>
            <p:nvPr/>
          </p:nvSpPr>
          <p:spPr bwMode="auto">
            <a:xfrm>
              <a:off x="4501514" y="4385408"/>
              <a:ext cx="1228725" cy="381000"/>
            </a:xfrm>
            <a:prstGeom prst="rect">
              <a:avLst/>
            </a:prstGeom>
            <a:solidFill>
              <a:schemeClr val="tx1"/>
            </a:solidFill>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SEVERITY</a:t>
              </a:r>
              <a:endParaRPr lang="en-US" b="1" dirty="0">
                <a:solidFill>
                  <a:schemeClr val="bg1"/>
                </a:solidFill>
                <a:latin typeface="+mj-lt"/>
                <a:cs typeface="Arial" pitchFamily="34" charset="0"/>
              </a:endParaRPr>
            </a:p>
          </p:txBody>
        </p:sp>
        <p:sp>
          <p:nvSpPr>
            <p:cNvPr id="9" name="Rectangle 13"/>
            <p:cNvSpPr>
              <a:spLocks noChangeArrowheads="1"/>
            </p:cNvSpPr>
            <p:nvPr/>
          </p:nvSpPr>
          <p:spPr bwMode="auto">
            <a:xfrm>
              <a:off x="6781800" y="1733550"/>
              <a:ext cx="1143000" cy="3238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ONENESS</a:t>
              </a:r>
            </a:p>
          </p:txBody>
        </p:sp>
        <p:sp>
          <p:nvSpPr>
            <p:cNvPr id="10" name="Oval 14"/>
            <p:cNvSpPr>
              <a:spLocks noChangeArrowheads="1"/>
            </p:cNvSpPr>
            <p:nvPr/>
          </p:nvSpPr>
          <p:spPr bwMode="auto">
            <a:xfrm>
              <a:off x="6429375" y="2436813"/>
              <a:ext cx="1183005" cy="5321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spcAft>
                  <a:spcPts val="1000"/>
                </a:spcAft>
              </a:pPr>
              <a:r>
                <a:rPr lang="en-US" b="1" dirty="0" smtClean="0">
                  <a:solidFill>
                    <a:schemeClr val="bg1"/>
                  </a:solidFill>
                  <a:latin typeface="+mj-lt"/>
                  <a:cs typeface="Arial" charset="0"/>
                </a:rPr>
                <a:t>EMPATHY</a:t>
              </a:r>
              <a:endParaRPr lang="en-US" b="1" dirty="0">
                <a:solidFill>
                  <a:schemeClr val="bg1"/>
                </a:solidFill>
                <a:latin typeface="+mj-lt"/>
                <a:cs typeface="Arial" charset="0"/>
              </a:endParaRPr>
            </a:p>
          </p:txBody>
        </p:sp>
        <p:sp>
          <p:nvSpPr>
            <p:cNvPr id="11" name="Oval 15"/>
            <p:cNvSpPr>
              <a:spLocks noChangeArrowheads="1"/>
            </p:cNvSpPr>
            <p:nvPr/>
          </p:nvSpPr>
          <p:spPr bwMode="auto">
            <a:xfrm>
              <a:off x="6334125" y="4095750"/>
              <a:ext cx="1285875" cy="5524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SADNESS</a:t>
              </a:r>
              <a:endParaRPr lang="en-US" b="1" dirty="0">
                <a:solidFill>
                  <a:schemeClr val="bg1"/>
                </a:solidFill>
                <a:latin typeface="+mj-lt"/>
                <a:cs typeface="Arial" pitchFamily="34" charset="0"/>
              </a:endParaRPr>
            </a:p>
          </p:txBody>
        </p:sp>
        <p:sp>
          <p:nvSpPr>
            <p:cNvPr id="12" name="Oval 16"/>
            <p:cNvSpPr>
              <a:spLocks noChangeArrowheads="1"/>
            </p:cNvSpPr>
            <p:nvPr/>
          </p:nvSpPr>
          <p:spPr bwMode="auto">
            <a:xfrm>
              <a:off x="6353175" y="5484813"/>
              <a:ext cx="1266825" cy="6873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pPr>
              <a:r>
                <a:rPr lang="en-US" b="1" dirty="0" smtClean="0">
                  <a:solidFill>
                    <a:schemeClr val="bg1"/>
                  </a:solidFill>
                  <a:latin typeface="+mj-lt"/>
                  <a:cs typeface="Arial" charset="0"/>
                </a:rPr>
                <a:t>PERSONAL DISTRESS</a:t>
              </a:r>
              <a:endParaRPr lang="en-US" b="1" dirty="0">
                <a:solidFill>
                  <a:schemeClr val="bg1"/>
                </a:solidFill>
                <a:latin typeface="+mj-lt"/>
                <a:cs typeface="Arial" charset="0"/>
              </a:endParaRPr>
            </a:p>
          </p:txBody>
        </p:sp>
        <p:sp>
          <p:nvSpPr>
            <p:cNvPr id="13" name="Rectangle 17"/>
            <p:cNvSpPr>
              <a:spLocks noChangeArrowheads="1"/>
            </p:cNvSpPr>
            <p:nvPr/>
          </p:nvSpPr>
          <p:spPr bwMode="auto">
            <a:xfrm>
              <a:off x="7772400" y="3200400"/>
              <a:ext cx="1143000" cy="5905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INTENT TO HELP</a:t>
              </a:r>
              <a:endParaRPr lang="en-US" b="1" dirty="0">
                <a:solidFill>
                  <a:schemeClr val="bg1"/>
                </a:solidFill>
                <a:latin typeface="+mj-lt"/>
                <a:cs typeface="Arial" pitchFamily="34" charset="0"/>
              </a:endParaRPr>
            </a:p>
          </p:txBody>
        </p:sp>
        <p:sp>
          <p:nvSpPr>
            <p:cNvPr id="31" name="Rectangle 10"/>
            <p:cNvSpPr>
              <a:spLocks noChangeArrowheads="1"/>
            </p:cNvSpPr>
            <p:nvPr/>
          </p:nvSpPr>
          <p:spPr bwMode="auto">
            <a:xfrm>
              <a:off x="371475" y="1676400"/>
              <a:ext cx="1228725" cy="457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WDRAW TEMP.</a:t>
              </a:r>
              <a:endParaRPr lang="en-US" b="1" dirty="0">
                <a:solidFill>
                  <a:schemeClr val="bg1"/>
                </a:solidFill>
                <a:latin typeface="+mj-lt"/>
                <a:cs typeface="Arial" pitchFamily="34" charset="0"/>
              </a:endParaRPr>
            </a:p>
          </p:txBody>
        </p:sp>
        <p:sp>
          <p:nvSpPr>
            <p:cNvPr id="32" name="Rectangle 10"/>
            <p:cNvSpPr>
              <a:spLocks noChangeArrowheads="1"/>
            </p:cNvSpPr>
            <p:nvPr/>
          </p:nvSpPr>
          <p:spPr bwMode="auto">
            <a:xfrm>
              <a:off x="300989" y="3636108"/>
              <a:ext cx="1228725" cy="69166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PARENT-CHILD EXPECT</a:t>
              </a:r>
              <a:endParaRPr lang="en-US" b="1" dirty="0">
                <a:solidFill>
                  <a:schemeClr val="bg1"/>
                </a:solidFill>
                <a:latin typeface="+mj-lt"/>
                <a:cs typeface="Arial" pitchFamily="34" charset="0"/>
              </a:endParaRPr>
            </a:p>
          </p:txBody>
        </p:sp>
        <p:sp>
          <p:nvSpPr>
            <p:cNvPr id="47" name="Rectangle 10"/>
            <p:cNvSpPr>
              <a:spLocks noChangeArrowheads="1"/>
            </p:cNvSpPr>
            <p:nvPr/>
          </p:nvSpPr>
          <p:spPr bwMode="auto">
            <a:xfrm>
              <a:off x="375284" y="4486031"/>
              <a:ext cx="1228725" cy="5334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PARENT CONTROL</a:t>
              </a:r>
            </a:p>
          </p:txBody>
        </p:sp>
        <p:sp>
          <p:nvSpPr>
            <p:cNvPr id="48" name="Oval 4"/>
            <p:cNvSpPr>
              <a:spLocks noChangeArrowheads="1"/>
            </p:cNvSpPr>
            <p:nvPr/>
          </p:nvSpPr>
          <p:spPr bwMode="auto">
            <a:xfrm>
              <a:off x="333374" y="5451232"/>
              <a:ext cx="1560196" cy="66332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spcAft>
                  <a:spcPts val="1000"/>
                </a:spcAft>
                <a:defRPr/>
              </a:pPr>
              <a:r>
                <a:rPr lang="en-US" b="1" dirty="0" smtClean="0">
                  <a:solidFill>
                    <a:schemeClr val="bg1"/>
                  </a:solidFill>
                  <a:latin typeface="+mj-lt"/>
                  <a:cs typeface="Arial" pitchFamily="34" charset="0"/>
                </a:rPr>
                <a:t>MORAL REASONING COMPOSITE</a:t>
              </a:r>
              <a:endParaRPr lang="en-US" b="1" dirty="0">
                <a:solidFill>
                  <a:schemeClr val="bg1"/>
                </a:solidFill>
                <a:latin typeface="+mj-lt"/>
                <a:cs typeface="Arial" pitchFamily="34" charset="0"/>
              </a:endParaRPr>
            </a:p>
          </p:txBody>
        </p:sp>
      </p:grpSp>
      <p:sp>
        <p:nvSpPr>
          <p:cNvPr id="56" name="TextBox 55"/>
          <p:cNvSpPr txBox="1"/>
          <p:nvPr/>
        </p:nvSpPr>
        <p:spPr>
          <a:xfrm>
            <a:off x="76200" y="209490"/>
            <a:ext cx="8763000" cy="400110"/>
          </a:xfrm>
          <a:prstGeom prst="rect">
            <a:avLst/>
          </a:prstGeom>
          <a:noFill/>
        </p:spPr>
        <p:txBody>
          <a:bodyPr wrap="square" rtlCol="0">
            <a:spAutoFit/>
          </a:bodyPr>
          <a:lstStyle/>
          <a:p>
            <a:r>
              <a:rPr lang="en-US" sz="2000" b="1" dirty="0" smtClean="0">
                <a:solidFill>
                  <a:srgbClr val="ACD4DE"/>
                </a:solidFill>
              </a:rPr>
              <a:t>DEVELOPMENT     DISPOSITION       CONTEXT            OUTCOMES</a:t>
            </a:r>
            <a:endParaRPr lang="en-US" sz="2000" b="1" dirty="0">
              <a:solidFill>
                <a:srgbClr val="ACD4DE"/>
              </a:solidFill>
            </a:endParaRPr>
          </a:p>
        </p:txBody>
      </p:sp>
      <p:sp>
        <p:nvSpPr>
          <p:cNvPr id="36" name="Rectangle 10"/>
          <p:cNvSpPr>
            <a:spLocks noChangeArrowheads="1"/>
          </p:cNvSpPr>
          <p:nvPr/>
        </p:nvSpPr>
        <p:spPr bwMode="auto">
          <a:xfrm>
            <a:off x="152400" y="2514600"/>
            <a:ext cx="1293395" cy="60443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PARENT PUNISH</a:t>
            </a:r>
            <a:endParaRPr lang="en-US" b="1" dirty="0">
              <a:solidFill>
                <a:schemeClr val="bg1"/>
              </a:solidFill>
              <a:latin typeface="+mj-lt"/>
              <a:cs typeface="Arial" pitchFamily="34" charset="0"/>
            </a:endParaRPr>
          </a:p>
        </p:txBody>
      </p:sp>
      <p:sp>
        <p:nvSpPr>
          <p:cNvPr id="38" name="Rectangle 10"/>
          <p:cNvSpPr>
            <a:spLocks noChangeArrowheads="1"/>
          </p:cNvSpPr>
          <p:nvPr/>
        </p:nvSpPr>
        <p:spPr bwMode="auto">
          <a:xfrm>
            <a:off x="154405" y="1752600"/>
            <a:ext cx="1293395" cy="60443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PARENT SUPPORT</a:t>
            </a:r>
            <a:endParaRPr lang="en-US" b="1" dirty="0">
              <a:solidFill>
                <a:schemeClr val="bg1"/>
              </a:solidFill>
              <a:latin typeface="+mj-lt"/>
              <a:cs typeface="Arial" pitchFamily="34" charset="0"/>
            </a:endParaRPr>
          </a:p>
        </p:txBody>
      </p:sp>
      <p:sp>
        <p:nvSpPr>
          <p:cNvPr id="39" name="Oval 6"/>
          <p:cNvSpPr>
            <a:spLocks noChangeArrowheads="1"/>
          </p:cNvSpPr>
          <p:nvPr/>
        </p:nvSpPr>
        <p:spPr bwMode="auto">
          <a:xfrm>
            <a:off x="2514600" y="4648200"/>
            <a:ext cx="1363579" cy="80591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pPr>
            <a:endParaRPr lang="en-US" sz="1000" b="1" dirty="0">
              <a:solidFill>
                <a:schemeClr val="bg1"/>
              </a:solidFill>
              <a:latin typeface="+mj-lt"/>
              <a:cs typeface="Arial" charset="0"/>
            </a:endParaRPr>
          </a:p>
          <a:p>
            <a:pPr algn="ctr">
              <a:spcAft>
                <a:spcPts val="1000"/>
              </a:spcAft>
            </a:pPr>
            <a:r>
              <a:rPr lang="en-US" b="1" dirty="0" smtClean="0">
                <a:solidFill>
                  <a:schemeClr val="bg1"/>
                </a:solidFill>
                <a:latin typeface="+mj-lt"/>
                <a:cs typeface="Arial" charset="0"/>
              </a:rPr>
              <a:t>HELPFUL</a:t>
            </a:r>
            <a:endParaRPr lang="en-US" b="1" dirty="0">
              <a:solidFill>
                <a:schemeClr val="bg1"/>
              </a:solidFill>
              <a:latin typeface="+mj-lt"/>
              <a:cs typeface="Arial" charset="0"/>
            </a:endParaRPr>
          </a:p>
        </p:txBody>
      </p:sp>
      <p:sp>
        <p:nvSpPr>
          <p:cNvPr id="40" name="Oval 6"/>
          <p:cNvSpPr>
            <a:spLocks noChangeArrowheads="1"/>
          </p:cNvSpPr>
          <p:nvPr/>
        </p:nvSpPr>
        <p:spPr bwMode="auto">
          <a:xfrm>
            <a:off x="2514600" y="2133600"/>
            <a:ext cx="1363579" cy="6858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pPr>
            <a:r>
              <a:rPr lang="en-US" b="1" dirty="0" smtClean="0">
                <a:solidFill>
                  <a:schemeClr val="bg1"/>
                </a:solidFill>
                <a:latin typeface="+mj-lt"/>
                <a:cs typeface="Arial" charset="0"/>
              </a:rPr>
              <a:t>PERSONAL DISTRESS</a:t>
            </a:r>
            <a:endParaRPr lang="en-US" b="1" dirty="0">
              <a:solidFill>
                <a:schemeClr val="bg1"/>
              </a:solidFill>
              <a:latin typeface="+mj-lt"/>
              <a:cs typeface="Arial" charset="0"/>
            </a:endParaRPr>
          </a:p>
        </p:txBody>
      </p:sp>
      <p:sp>
        <p:nvSpPr>
          <p:cNvPr id="41" name="Oval 6"/>
          <p:cNvSpPr>
            <a:spLocks noChangeArrowheads="1"/>
          </p:cNvSpPr>
          <p:nvPr/>
        </p:nvSpPr>
        <p:spPr bwMode="auto">
          <a:xfrm>
            <a:off x="2514600" y="1066800"/>
            <a:ext cx="1363579" cy="80591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pPr>
            <a:endParaRPr lang="en-US" sz="1000" b="1" dirty="0">
              <a:solidFill>
                <a:schemeClr val="bg1"/>
              </a:solidFill>
              <a:latin typeface="+mj-lt"/>
              <a:cs typeface="Arial" charset="0"/>
            </a:endParaRPr>
          </a:p>
          <a:p>
            <a:pPr algn="ctr">
              <a:spcAft>
                <a:spcPts val="1000"/>
              </a:spcAft>
            </a:pPr>
            <a:r>
              <a:rPr lang="en-US" b="1" dirty="0" smtClean="0">
                <a:solidFill>
                  <a:schemeClr val="bg1"/>
                </a:solidFill>
                <a:latin typeface="+mj-lt"/>
                <a:cs typeface="Arial" charset="0"/>
              </a:rPr>
              <a:t>EMPATHY</a:t>
            </a:r>
            <a:endParaRPr lang="en-US" b="1" dirty="0">
              <a:solidFill>
                <a:schemeClr val="bg1"/>
              </a:solidFill>
              <a:latin typeface="+mj-lt"/>
              <a:cs typeface="Arial" charset="0"/>
            </a:endParaRPr>
          </a:p>
        </p:txBody>
      </p:sp>
      <p:sp>
        <p:nvSpPr>
          <p:cNvPr id="22" name="Rectangle 11"/>
          <p:cNvSpPr>
            <a:spLocks noChangeArrowheads="1"/>
          </p:cNvSpPr>
          <p:nvPr/>
        </p:nvSpPr>
        <p:spPr bwMode="auto">
          <a:xfrm>
            <a:off x="4495800" y="5516105"/>
            <a:ext cx="1447800" cy="503695"/>
          </a:xfrm>
          <a:prstGeom prst="rect">
            <a:avLst/>
          </a:prstGeom>
          <a:solidFill>
            <a:schemeClr val="tx1"/>
          </a:solidFill>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ANTIPATH</a:t>
            </a:r>
            <a:endParaRPr lang="en-US" b="1" dirty="0">
              <a:solidFill>
                <a:schemeClr val="bg1"/>
              </a:solidFill>
              <a:latin typeface="+mj-lt"/>
              <a:cs typeface="Arial" pitchFamily="34" charset="0"/>
            </a:endParaRPr>
          </a:p>
        </p:txBody>
      </p:sp>
      <p:cxnSp>
        <p:nvCxnSpPr>
          <p:cNvPr id="24" name="Straight Arrow Connector 23"/>
          <p:cNvCxnSpPr>
            <a:stCxn id="31" idx="3"/>
          </p:cNvCxnSpPr>
          <p:nvPr/>
        </p:nvCxnSpPr>
        <p:spPr>
          <a:xfrm>
            <a:off x="1443791" y="988017"/>
            <a:ext cx="994609" cy="5359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31" idx="3"/>
            <a:endCxn id="40" idx="1"/>
          </p:cNvCxnSpPr>
          <p:nvPr/>
        </p:nvCxnSpPr>
        <p:spPr>
          <a:xfrm>
            <a:off x="1443791" y="988017"/>
            <a:ext cx="1070809" cy="14884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31" idx="3"/>
          </p:cNvCxnSpPr>
          <p:nvPr/>
        </p:nvCxnSpPr>
        <p:spPr>
          <a:xfrm>
            <a:off x="1443791" y="988017"/>
            <a:ext cx="994609" cy="37363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38" idx="3"/>
            <a:endCxn id="5" idx="1"/>
          </p:cNvCxnSpPr>
          <p:nvPr/>
        </p:nvCxnSpPr>
        <p:spPr>
          <a:xfrm>
            <a:off x="1447800" y="2054817"/>
            <a:ext cx="1074822" cy="14723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6" idx="3"/>
          </p:cNvCxnSpPr>
          <p:nvPr/>
        </p:nvCxnSpPr>
        <p:spPr>
          <a:xfrm flipV="1">
            <a:off x="1445795" y="1524000"/>
            <a:ext cx="992605" cy="12928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6" idx="3"/>
          </p:cNvCxnSpPr>
          <p:nvPr/>
        </p:nvCxnSpPr>
        <p:spPr>
          <a:xfrm flipV="1">
            <a:off x="1445795" y="2590800"/>
            <a:ext cx="1145005" cy="2260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6" idx="3"/>
            <a:endCxn id="5" idx="1"/>
          </p:cNvCxnSpPr>
          <p:nvPr/>
        </p:nvCxnSpPr>
        <p:spPr>
          <a:xfrm>
            <a:off x="1445795" y="2816817"/>
            <a:ext cx="1076827" cy="7103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2" idx="3"/>
          </p:cNvCxnSpPr>
          <p:nvPr/>
        </p:nvCxnSpPr>
        <p:spPr>
          <a:xfrm flipV="1">
            <a:off x="1369595" y="1600200"/>
            <a:ext cx="1068805" cy="2133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7" idx="3"/>
          </p:cNvCxnSpPr>
          <p:nvPr/>
        </p:nvCxnSpPr>
        <p:spPr>
          <a:xfrm flipV="1">
            <a:off x="1447800" y="2667000"/>
            <a:ext cx="990600" cy="20858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8" idx="3"/>
          </p:cNvCxnSpPr>
          <p:nvPr/>
        </p:nvCxnSpPr>
        <p:spPr>
          <a:xfrm flipV="1">
            <a:off x="1752600" y="1600200"/>
            <a:ext cx="685800" cy="45145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8" idx="3"/>
            <a:endCxn id="39" idx="1"/>
          </p:cNvCxnSpPr>
          <p:nvPr/>
        </p:nvCxnSpPr>
        <p:spPr>
          <a:xfrm flipV="1">
            <a:off x="1752600" y="5051156"/>
            <a:ext cx="762000" cy="10635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8" idx="3"/>
            <a:endCxn id="5" idx="1"/>
          </p:cNvCxnSpPr>
          <p:nvPr/>
        </p:nvCxnSpPr>
        <p:spPr>
          <a:xfrm flipV="1">
            <a:off x="1752600" y="3527156"/>
            <a:ext cx="770022" cy="25875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41" idx="3"/>
          </p:cNvCxnSpPr>
          <p:nvPr/>
        </p:nvCxnSpPr>
        <p:spPr>
          <a:xfrm>
            <a:off x="3878179" y="1469756"/>
            <a:ext cx="2598821" cy="816244"/>
          </a:xfrm>
          <a:prstGeom prst="bentConnector3">
            <a:avLst>
              <a:gd name="adj1" fmla="val 1230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0" idx="3"/>
          </p:cNvCxnSpPr>
          <p:nvPr/>
        </p:nvCxnSpPr>
        <p:spPr>
          <a:xfrm flipV="1">
            <a:off x="3878179" y="2362200"/>
            <a:ext cx="2598821" cy="1143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hape 67"/>
          <p:cNvCxnSpPr>
            <a:stCxn id="41" idx="0"/>
            <a:endCxn id="13" idx="1"/>
          </p:cNvCxnSpPr>
          <p:nvPr/>
        </p:nvCxnSpPr>
        <p:spPr>
          <a:xfrm rot="16200000" flipH="1">
            <a:off x="4556544" y="-293354"/>
            <a:ext cx="2024144" cy="4744452"/>
          </a:xfrm>
          <a:prstGeom prst="bentConnector4">
            <a:avLst>
              <a:gd name="adj1" fmla="val -11294"/>
              <a:gd name="adj2" fmla="val 57185"/>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flipV="1">
            <a:off x="3886200" y="2209800"/>
            <a:ext cx="2667000" cy="2514600"/>
          </a:xfrm>
          <a:prstGeom prst="bentConnector3">
            <a:avLst>
              <a:gd name="adj1" fmla="val 1755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39" idx="3"/>
            <a:endCxn id="9" idx="1"/>
          </p:cNvCxnSpPr>
          <p:nvPr/>
        </p:nvCxnSpPr>
        <p:spPr>
          <a:xfrm flipV="1">
            <a:off x="3878179" y="975425"/>
            <a:ext cx="3019927" cy="4075731"/>
          </a:xfrm>
          <a:prstGeom prst="bentConnector3">
            <a:avLst>
              <a:gd name="adj1" fmla="val 77035"/>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5448300" y="2933700"/>
            <a:ext cx="1905000"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8" idx="3"/>
          </p:cNvCxnSpPr>
          <p:nvPr/>
        </p:nvCxnSpPr>
        <p:spPr>
          <a:xfrm>
            <a:off x="5791200" y="4519048"/>
            <a:ext cx="838200" cy="11197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8" idx="3"/>
            <a:endCxn id="11" idx="1"/>
          </p:cNvCxnSpPr>
          <p:nvPr/>
        </p:nvCxnSpPr>
        <p:spPr>
          <a:xfrm flipV="1">
            <a:off x="5791200" y="4249442"/>
            <a:ext cx="635669" cy="26960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8" idx="0"/>
          </p:cNvCxnSpPr>
          <p:nvPr/>
        </p:nvCxnSpPr>
        <p:spPr>
          <a:xfrm rot="5400000" flipH="1" flipV="1">
            <a:off x="5810752" y="2229351"/>
            <a:ext cx="1371600" cy="27040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6" idx="3"/>
          </p:cNvCxnSpPr>
          <p:nvPr/>
        </p:nvCxnSpPr>
        <p:spPr>
          <a:xfrm flipV="1">
            <a:off x="5636795" y="1066800"/>
            <a:ext cx="1145005" cy="5427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6" idx="3"/>
          </p:cNvCxnSpPr>
          <p:nvPr/>
        </p:nvCxnSpPr>
        <p:spPr>
          <a:xfrm>
            <a:off x="5636795" y="1609564"/>
            <a:ext cx="992605" cy="40292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6" idx="3"/>
            <a:endCxn id="11" idx="0"/>
          </p:cNvCxnSpPr>
          <p:nvPr/>
        </p:nvCxnSpPr>
        <p:spPr>
          <a:xfrm>
            <a:off x="5636795" y="1609564"/>
            <a:ext cx="1466850" cy="22746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5638800" y="1905000"/>
            <a:ext cx="2286000" cy="1371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22" idx="3"/>
          </p:cNvCxnSpPr>
          <p:nvPr/>
        </p:nvCxnSpPr>
        <p:spPr>
          <a:xfrm flipV="1">
            <a:off x="5943600" y="2438400"/>
            <a:ext cx="685800" cy="332955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hape 99"/>
          <p:cNvCxnSpPr/>
          <p:nvPr/>
        </p:nvCxnSpPr>
        <p:spPr>
          <a:xfrm rot="5400000" flipH="1" flipV="1">
            <a:off x="4211054" y="2570748"/>
            <a:ext cx="4648199" cy="1183106"/>
          </a:xfrm>
          <a:prstGeom prst="bentConnector3">
            <a:avLst>
              <a:gd name="adj1" fmla="val 10058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22" idx="3"/>
          </p:cNvCxnSpPr>
          <p:nvPr/>
        </p:nvCxnSpPr>
        <p:spPr>
          <a:xfrm flipV="1">
            <a:off x="5943600" y="4648200"/>
            <a:ext cx="914400" cy="111975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2057400" y="6172200"/>
            <a:ext cx="4267200" cy="646331"/>
          </a:xfrm>
          <a:prstGeom prst="rect">
            <a:avLst/>
          </a:prstGeom>
          <a:noFill/>
        </p:spPr>
        <p:txBody>
          <a:bodyPr wrap="square" rtlCol="0">
            <a:spAutoFit/>
          </a:bodyPr>
          <a:lstStyle/>
          <a:p>
            <a:pPr algn="ctr"/>
            <a:r>
              <a:rPr lang="el-GR" b="1" dirty="0" smtClean="0"/>
              <a:t>χ²</a:t>
            </a:r>
            <a:r>
              <a:rPr lang="en-US" b="1" dirty="0" smtClean="0"/>
              <a:t> (95, </a:t>
            </a:r>
            <a:r>
              <a:rPr lang="en-US" b="1" i="1" dirty="0" smtClean="0"/>
              <a:t>N</a:t>
            </a:r>
            <a:r>
              <a:rPr lang="en-US" b="1" dirty="0" smtClean="0"/>
              <a:t> = 339) = 123.96, </a:t>
            </a:r>
            <a:r>
              <a:rPr lang="en-US" b="1" i="1" dirty="0" smtClean="0"/>
              <a:t>p</a:t>
            </a:r>
            <a:r>
              <a:rPr lang="en-US" b="1" dirty="0" smtClean="0"/>
              <a:t> &lt; .01; CFI = .97, RMSEA = .04</a:t>
            </a:r>
            <a:endParaRPr lang="en-US" b="1" dirty="0"/>
          </a:p>
        </p:txBody>
      </p:sp>
      <p:cxnSp>
        <p:nvCxnSpPr>
          <p:cNvPr id="107" name="Straight Arrow Connector 106"/>
          <p:cNvCxnSpPr>
            <a:stCxn id="9" idx="3"/>
          </p:cNvCxnSpPr>
          <p:nvPr/>
        </p:nvCxnSpPr>
        <p:spPr>
          <a:xfrm>
            <a:off x="8101264" y="975425"/>
            <a:ext cx="509336" cy="16915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10" idx="3"/>
          </p:cNvCxnSpPr>
          <p:nvPr/>
        </p:nvCxnSpPr>
        <p:spPr>
          <a:xfrm>
            <a:off x="7772400" y="2042839"/>
            <a:ext cx="609600" cy="6241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0079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Bent-Up Arrow 27"/>
          <p:cNvSpPr/>
          <p:nvPr/>
        </p:nvSpPr>
        <p:spPr>
          <a:xfrm>
            <a:off x="5867400" y="1143000"/>
            <a:ext cx="2514600" cy="4419600"/>
          </a:xfrm>
          <a:prstGeom prst="bentUpArrow">
            <a:avLst>
              <a:gd name="adj1" fmla="val 2701"/>
              <a:gd name="adj2" fmla="val 11745"/>
              <a:gd name="adj3" fmla="val 92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4213492" flipV="1">
            <a:off x="4096671" y="3698589"/>
            <a:ext cx="3835474" cy="229070"/>
          </a:xfrm>
          <a:prstGeom prst="rightArrow">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54"/>
          <p:cNvGrpSpPr/>
          <p:nvPr/>
        </p:nvGrpSpPr>
        <p:grpSpPr>
          <a:xfrm>
            <a:off x="3657600" y="761354"/>
            <a:ext cx="4443664" cy="5868046"/>
            <a:chOff x="3703319" y="1733550"/>
            <a:chExt cx="4221481" cy="4438650"/>
          </a:xfrm>
        </p:grpSpPr>
        <p:sp>
          <p:nvSpPr>
            <p:cNvPr id="6" name="Rectangle 9"/>
            <p:cNvSpPr>
              <a:spLocks noChangeArrowheads="1"/>
            </p:cNvSpPr>
            <p:nvPr/>
          </p:nvSpPr>
          <p:spPr bwMode="auto">
            <a:xfrm>
              <a:off x="4354829" y="2079869"/>
              <a:ext cx="1228725" cy="590550"/>
            </a:xfrm>
            <a:prstGeom prst="rect">
              <a:avLst/>
            </a:prstGeom>
            <a:solidFill>
              <a:schemeClr val="tx1"/>
            </a:solidFill>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REL. CLOSE</a:t>
              </a:r>
              <a:endParaRPr lang="en-US" b="1" dirty="0">
                <a:solidFill>
                  <a:schemeClr val="bg1"/>
                </a:solidFill>
                <a:latin typeface="+mj-lt"/>
                <a:cs typeface="Arial" pitchFamily="34" charset="0"/>
              </a:endParaRPr>
            </a:p>
          </p:txBody>
        </p:sp>
        <p:sp>
          <p:nvSpPr>
            <p:cNvPr id="7" name="Rectangle 10"/>
            <p:cNvSpPr>
              <a:spLocks noChangeArrowheads="1"/>
            </p:cNvSpPr>
            <p:nvPr/>
          </p:nvSpPr>
          <p:spPr bwMode="auto">
            <a:xfrm>
              <a:off x="3703319" y="3351823"/>
              <a:ext cx="1228725" cy="457200"/>
            </a:xfrm>
            <a:prstGeom prst="rect">
              <a:avLst/>
            </a:prstGeom>
            <a:solidFill>
              <a:schemeClr val="tx1"/>
            </a:solidFill>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ln>
                    <a:solidFill>
                      <a:schemeClr val="tx1">
                        <a:lumMod val="50000"/>
                      </a:schemeClr>
                    </a:solidFill>
                  </a:ln>
                  <a:solidFill>
                    <a:schemeClr val="tx1">
                      <a:lumMod val="50000"/>
                    </a:schemeClr>
                  </a:solidFill>
                  <a:latin typeface="+mj-lt"/>
                  <a:cs typeface="Arial" pitchFamily="34" charset="0"/>
                </a:rPr>
                <a:t>NURTURE</a:t>
              </a:r>
              <a:endParaRPr lang="en-US" sz="1000" b="1" dirty="0">
                <a:ln>
                  <a:solidFill>
                    <a:schemeClr val="tx1">
                      <a:lumMod val="50000"/>
                    </a:schemeClr>
                  </a:solidFill>
                </a:ln>
                <a:solidFill>
                  <a:schemeClr val="tx1">
                    <a:lumMod val="50000"/>
                  </a:schemeClr>
                </a:solidFill>
                <a:latin typeface="+mj-lt"/>
                <a:cs typeface="Arial" pitchFamily="34" charset="0"/>
              </a:endParaRPr>
            </a:p>
          </p:txBody>
        </p:sp>
        <p:sp>
          <p:nvSpPr>
            <p:cNvPr id="8" name="Rectangle 11"/>
            <p:cNvSpPr>
              <a:spLocks noChangeArrowheads="1"/>
            </p:cNvSpPr>
            <p:nvPr/>
          </p:nvSpPr>
          <p:spPr bwMode="auto">
            <a:xfrm>
              <a:off x="4419600" y="4327769"/>
              <a:ext cx="1228725" cy="381000"/>
            </a:xfrm>
            <a:prstGeom prst="rect">
              <a:avLst/>
            </a:prstGeom>
            <a:solidFill>
              <a:schemeClr val="tx1"/>
            </a:solidFill>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SEVERITY</a:t>
              </a:r>
              <a:endParaRPr lang="en-US" b="1" dirty="0">
                <a:solidFill>
                  <a:schemeClr val="bg1"/>
                </a:solidFill>
                <a:latin typeface="+mj-lt"/>
                <a:cs typeface="Arial" pitchFamily="34" charset="0"/>
              </a:endParaRPr>
            </a:p>
          </p:txBody>
        </p:sp>
        <p:sp>
          <p:nvSpPr>
            <p:cNvPr id="9" name="Rectangle 13"/>
            <p:cNvSpPr>
              <a:spLocks noChangeArrowheads="1"/>
            </p:cNvSpPr>
            <p:nvPr/>
          </p:nvSpPr>
          <p:spPr bwMode="auto">
            <a:xfrm>
              <a:off x="6781800" y="1733550"/>
              <a:ext cx="1143000" cy="3238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ONENESS</a:t>
              </a:r>
            </a:p>
          </p:txBody>
        </p:sp>
        <p:sp>
          <p:nvSpPr>
            <p:cNvPr id="10" name="Oval 14"/>
            <p:cNvSpPr>
              <a:spLocks noChangeArrowheads="1"/>
            </p:cNvSpPr>
            <p:nvPr/>
          </p:nvSpPr>
          <p:spPr bwMode="auto">
            <a:xfrm>
              <a:off x="6429375" y="2436813"/>
              <a:ext cx="1183005" cy="5321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spcAft>
                  <a:spcPts val="1000"/>
                </a:spcAft>
              </a:pPr>
              <a:r>
                <a:rPr lang="en-US" b="1" dirty="0" smtClean="0">
                  <a:solidFill>
                    <a:schemeClr val="bg1"/>
                  </a:solidFill>
                  <a:latin typeface="+mj-lt"/>
                  <a:cs typeface="Arial" charset="0"/>
                </a:rPr>
                <a:t>EMPATHY</a:t>
              </a:r>
              <a:endParaRPr lang="en-US" b="1" dirty="0">
                <a:solidFill>
                  <a:schemeClr val="bg1"/>
                </a:solidFill>
                <a:latin typeface="+mj-lt"/>
                <a:cs typeface="Arial" charset="0"/>
              </a:endParaRPr>
            </a:p>
          </p:txBody>
        </p:sp>
        <p:sp>
          <p:nvSpPr>
            <p:cNvPr id="11" name="Oval 15"/>
            <p:cNvSpPr>
              <a:spLocks noChangeArrowheads="1"/>
            </p:cNvSpPr>
            <p:nvPr/>
          </p:nvSpPr>
          <p:spPr bwMode="auto">
            <a:xfrm>
              <a:off x="6334125" y="4095750"/>
              <a:ext cx="1285875" cy="5524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SADNESS</a:t>
              </a:r>
              <a:endParaRPr lang="en-US" b="1" dirty="0">
                <a:solidFill>
                  <a:schemeClr val="bg1"/>
                </a:solidFill>
                <a:latin typeface="+mj-lt"/>
                <a:cs typeface="Arial" pitchFamily="34" charset="0"/>
              </a:endParaRPr>
            </a:p>
          </p:txBody>
        </p:sp>
        <p:sp>
          <p:nvSpPr>
            <p:cNvPr id="12" name="Oval 16"/>
            <p:cNvSpPr>
              <a:spLocks noChangeArrowheads="1"/>
            </p:cNvSpPr>
            <p:nvPr/>
          </p:nvSpPr>
          <p:spPr bwMode="auto">
            <a:xfrm>
              <a:off x="6353175" y="5484813"/>
              <a:ext cx="1266825" cy="6873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pPr>
              <a:r>
                <a:rPr lang="en-US" b="1" dirty="0" smtClean="0">
                  <a:solidFill>
                    <a:schemeClr val="bg1"/>
                  </a:solidFill>
                  <a:latin typeface="+mj-lt"/>
                  <a:cs typeface="Arial" charset="0"/>
                </a:rPr>
                <a:t>PERSONAL DISTRESS</a:t>
              </a:r>
              <a:endParaRPr lang="en-US" b="1" dirty="0">
                <a:solidFill>
                  <a:schemeClr val="bg1"/>
                </a:solidFill>
                <a:latin typeface="+mj-lt"/>
                <a:cs typeface="Arial" charset="0"/>
              </a:endParaRPr>
            </a:p>
          </p:txBody>
        </p:sp>
      </p:grpSp>
      <p:sp>
        <p:nvSpPr>
          <p:cNvPr id="56" name="TextBox 55"/>
          <p:cNvSpPr txBox="1"/>
          <p:nvPr/>
        </p:nvSpPr>
        <p:spPr>
          <a:xfrm>
            <a:off x="76200" y="209490"/>
            <a:ext cx="8763000" cy="400110"/>
          </a:xfrm>
          <a:prstGeom prst="rect">
            <a:avLst/>
          </a:prstGeom>
          <a:noFill/>
        </p:spPr>
        <p:txBody>
          <a:bodyPr wrap="square" rtlCol="0">
            <a:spAutoFit/>
          </a:bodyPr>
          <a:lstStyle/>
          <a:p>
            <a:r>
              <a:rPr lang="en-US" sz="2000" b="1" dirty="0" smtClean="0">
                <a:solidFill>
                  <a:srgbClr val="ACD4DE"/>
                </a:solidFill>
              </a:rPr>
              <a:t>DEVELOPMENT     DISPOSITION       CONTEXT            OUTCOMES</a:t>
            </a:r>
            <a:endParaRPr lang="en-US" sz="2000" b="1" dirty="0">
              <a:solidFill>
                <a:srgbClr val="ACD4DE"/>
              </a:solidFill>
            </a:endParaRPr>
          </a:p>
        </p:txBody>
      </p:sp>
      <p:sp>
        <p:nvSpPr>
          <p:cNvPr id="23" name="Right Arrow 22"/>
          <p:cNvSpPr/>
          <p:nvPr/>
        </p:nvSpPr>
        <p:spPr>
          <a:xfrm rot="17604521" flipV="1">
            <a:off x="5047002" y="3107431"/>
            <a:ext cx="1973224" cy="338339"/>
          </a:xfrm>
          <a:prstGeom prst="rightArrow">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p:cNvSpPr>
            <a:spLocks noChangeArrowheads="1"/>
          </p:cNvSpPr>
          <p:nvPr/>
        </p:nvSpPr>
        <p:spPr bwMode="auto">
          <a:xfrm>
            <a:off x="4191000" y="5472193"/>
            <a:ext cx="1666375" cy="503695"/>
          </a:xfrm>
          <a:prstGeom prst="rect">
            <a:avLst/>
          </a:prstGeom>
          <a:solidFill>
            <a:schemeClr val="tx1"/>
          </a:solidFill>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ANTIPATHY</a:t>
            </a:r>
            <a:endParaRPr lang="en-US" b="1" dirty="0">
              <a:solidFill>
                <a:schemeClr val="bg1"/>
              </a:solidFill>
              <a:latin typeface="+mj-lt"/>
              <a:cs typeface="Arial" pitchFamily="34" charset="0"/>
            </a:endParaRPr>
          </a:p>
        </p:txBody>
      </p:sp>
      <p:sp>
        <p:nvSpPr>
          <p:cNvPr id="17" name="Right Arrow 16"/>
          <p:cNvSpPr/>
          <p:nvPr/>
        </p:nvSpPr>
        <p:spPr>
          <a:xfrm rot="3452140" flipV="1">
            <a:off x="5416097" y="4835219"/>
            <a:ext cx="1512542" cy="302516"/>
          </a:xfrm>
          <a:prstGeom prst="rightArrow">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391554" flipV="1">
            <a:off x="5684077" y="4157895"/>
            <a:ext cx="776932" cy="325679"/>
          </a:xfrm>
          <a:prstGeom prst="rightArrow">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20309963" flipV="1">
            <a:off x="5699937" y="1125984"/>
            <a:ext cx="1231031" cy="251353"/>
          </a:xfrm>
          <a:prstGeom prst="rightArrow">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7604521" flipV="1">
            <a:off x="4584496" y="3834097"/>
            <a:ext cx="3182897" cy="274587"/>
          </a:xfrm>
          <a:prstGeom prst="rightArrow">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rot="19144145" flipV="1">
            <a:off x="5674212" y="4925934"/>
            <a:ext cx="1180769" cy="327901"/>
          </a:xfrm>
          <a:prstGeom prst="rightArrow">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38878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4"/>
          <p:cNvGrpSpPr/>
          <p:nvPr/>
        </p:nvGrpSpPr>
        <p:grpSpPr>
          <a:xfrm>
            <a:off x="4343401" y="1219200"/>
            <a:ext cx="1361575" cy="4604289"/>
            <a:chOff x="4354829" y="2079869"/>
            <a:chExt cx="1293496" cy="3482731"/>
          </a:xfrm>
        </p:grpSpPr>
        <p:sp>
          <p:nvSpPr>
            <p:cNvPr id="6" name="Rectangle 9"/>
            <p:cNvSpPr>
              <a:spLocks noChangeArrowheads="1"/>
            </p:cNvSpPr>
            <p:nvPr/>
          </p:nvSpPr>
          <p:spPr bwMode="auto">
            <a:xfrm>
              <a:off x="4354829" y="2079869"/>
              <a:ext cx="1228725" cy="590550"/>
            </a:xfrm>
            <a:prstGeom prst="rect">
              <a:avLst/>
            </a:prstGeom>
            <a:solidFill>
              <a:schemeClr val="tx1"/>
            </a:solidFill>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REL. CLOSE</a:t>
              </a:r>
              <a:endParaRPr lang="en-US" b="1" dirty="0">
                <a:solidFill>
                  <a:schemeClr val="bg1"/>
                </a:solidFill>
                <a:latin typeface="+mj-lt"/>
                <a:cs typeface="Arial" pitchFamily="34" charset="0"/>
              </a:endParaRPr>
            </a:p>
          </p:txBody>
        </p:sp>
        <p:sp>
          <p:nvSpPr>
            <p:cNvPr id="8" name="Rectangle 11"/>
            <p:cNvSpPr>
              <a:spLocks noChangeArrowheads="1"/>
            </p:cNvSpPr>
            <p:nvPr/>
          </p:nvSpPr>
          <p:spPr bwMode="auto">
            <a:xfrm>
              <a:off x="4419600" y="5181600"/>
              <a:ext cx="1228725" cy="381000"/>
            </a:xfrm>
            <a:prstGeom prst="rect">
              <a:avLst/>
            </a:prstGeom>
            <a:solidFill>
              <a:schemeClr val="tx1"/>
            </a:solidFill>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SEVERITY</a:t>
              </a:r>
              <a:endParaRPr lang="en-US" b="1" dirty="0">
                <a:solidFill>
                  <a:schemeClr val="bg1"/>
                </a:solidFill>
                <a:latin typeface="+mj-lt"/>
                <a:cs typeface="Arial" pitchFamily="34" charset="0"/>
              </a:endParaRPr>
            </a:p>
          </p:txBody>
        </p:sp>
      </p:grpSp>
      <p:sp>
        <p:nvSpPr>
          <p:cNvPr id="56" name="TextBox 55"/>
          <p:cNvSpPr txBox="1"/>
          <p:nvPr/>
        </p:nvSpPr>
        <p:spPr>
          <a:xfrm>
            <a:off x="76200" y="209490"/>
            <a:ext cx="8763000" cy="400110"/>
          </a:xfrm>
          <a:prstGeom prst="rect">
            <a:avLst/>
          </a:prstGeom>
          <a:noFill/>
        </p:spPr>
        <p:txBody>
          <a:bodyPr wrap="square" rtlCol="0">
            <a:spAutoFit/>
          </a:bodyPr>
          <a:lstStyle/>
          <a:p>
            <a:r>
              <a:rPr lang="en-US" sz="2000" b="1" dirty="0" smtClean="0">
                <a:solidFill>
                  <a:srgbClr val="ACD4DE"/>
                </a:solidFill>
              </a:rPr>
              <a:t>DEVELOPMENT     DISPOSITION       CONTEXT            OUTCOMES</a:t>
            </a:r>
            <a:endParaRPr lang="en-US" sz="2000" b="1" dirty="0">
              <a:solidFill>
                <a:srgbClr val="ACD4DE"/>
              </a:solidFill>
            </a:endParaRPr>
          </a:p>
        </p:txBody>
      </p:sp>
      <p:sp>
        <p:nvSpPr>
          <p:cNvPr id="16" name="Rectangle 17"/>
          <p:cNvSpPr>
            <a:spLocks noChangeArrowheads="1"/>
          </p:cNvSpPr>
          <p:nvPr/>
        </p:nvSpPr>
        <p:spPr bwMode="auto">
          <a:xfrm>
            <a:off x="7940842" y="2700580"/>
            <a:ext cx="1203158" cy="78072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INTENT TO HELP</a:t>
            </a:r>
            <a:endParaRPr lang="en-US" b="1" dirty="0">
              <a:solidFill>
                <a:schemeClr val="bg1"/>
              </a:solidFill>
              <a:latin typeface="+mj-lt"/>
              <a:cs typeface="Arial" pitchFamily="34" charset="0"/>
            </a:endParaRPr>
          </a:p>
        </p:txBody>
      </p:sp>
      <p:sp>
        <p:nvSpPr>
          <p:cNvPr id="17" name="Right Arrow 16"/>
          <p:cNvSpPr/>
          <p:nvPr/>
        </p:nvSpPr>
        <p:spPr>
          <a:xfrm rot="1480821">
            <a:off x="5010093" y="2568839"/>
            <a:ext cx="2857614" cy="196322"/>
          </a:xfrm>
          <a:prstGeom prst="rightArrow">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9057883">
            <a:off x="5484182" y="4442433"/>
            <a:ext cx="2857614" cy="196322"/>
          </a:xfrm>
          <a:prstGeom prst="rightArrow">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3339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Empathy-Altruism Hypothesis</a:t>
            </a:r>
            <a:endParaRPr lang="en-US" dirty="0"/>
          </a:p>
        </p:txBody>
      </p:sp>
      <p:sp>
        <p:nvSpPr>
          <p:cNvPr id="3" name="Content Placeholder 2"/>
          <p:cNvSpPr>
            <a:spLocks noGrp="1"/>
          </p:cNvSpPr>
          <p:nvPr>
            <p:ph idx="1"/>
          </p:nvPr>
        </p:nvSpPr>
        <p:spPr/>
        <p:txBody>
          <a:bodyPr/>
          <a:lstStyle/>
          <a:p>
            <a:r>
              <a:rPr lang="en-US" dirty="0" smtClean="0"/>
              <a:t>When </a:t>
            </a:r>
            <a:r>
              <a:rPr lang="en-US" dirty="0"/>
              <a:t>a bystander encounters another individual in need, the </a:t>
            </a:r>
            <a:r>
              <a:rPr lang="en-US" dirty="0" smtClean="0"/>
              <a:t>bystander may feel empathy.  </a:t>
            </a:r>
          </a:p>
          <a:p>
            <a:pPr lvl="1"/>
            <a:endParaRPr lang="en-US" dirty="0" smtClean="0"/>
          </a:p>
          <a:p>
            <a:pPr lvl="1"/>
            <a:r>
              <a:rPr lang="en-US" dirty="0" smtClean="0"/>
              <a:t>Empathy </a:t>
            </a:r>
            <a:r>
              <a:rPr lang="en-US" dirty="0"/>
              <a:t>is vicarious emotional responding with a focus on another person’s welfare </a:t>
            </a:r>
            <a:endParaRPr lang="en-US" dirty="0" smtClean="0"/>
          </a:p>
          <a:p>
            <a:endParaRPr lang="en-US" dirty="0" smtClean="0"/>
          </a:p>
          <a:p>
            <a:r>
              <a:rPr lang="en-US" dirty="0" smtClean="0"/>
              <a:t>Empathy leads to altruism</a:t>
            </a:r>
            <a:endParaRPr lang="en-US" dirty="0"/>
          </a:p>
        </p:txBody>
      </p:sp>
    </p:spTree>
    <p:extLst>
      <p:ext uri="{BB962C8B-B14F-4D97-AF65-F5344CB8AC3E}">
        <p14:creationId xmlns:p14="http://schemas.microsoft.com/office/powerpoint/2010/main" val="3542068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4"/>
          <p:cNvGrpSpPr/>
          <p:nvPr/>
        </p:nvGrpSpPr>
        <p:grpSpPr>
          <a:xfrm>
            <a:off x="6172200" y="761353"/>
            <a:ext cx="1929063" cy="1633231"/>
            <a:chOff x="6092190" y="1733550"/>
            <a:chExt cx="1832610" cy="1235393"/>
          </a:xfrm>
        </p:grpSpPr>
        <p:sp>
          <p:nvSpPr>
            <p:cNvPr id="9" name="Rectangle 13"/>
            <p:cNvSpPr>
              <a:spLocks noChangeArrowheads="1"/>
            </p:cNvSpPr>
            <p:nvPr/>
          </p:nvSpPr>
          <p:spPr bwMode="auto">
            <a:xfrm>
              <a:off x="6781800" y="1733550"/>
              <a:ext cx="1143000" cy="3238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ONENESS</a:t>
              </a:r>
            </a:p>
          </p:txBody>
        </p:sp>
        <p:sp>
          <p:nvSpPr>
            <p:cNvPr id="10" name="Oval 14"/>
            <p:cNvSpPr>
              <a:spLocks noChangeArrowheads="1"/>
            </p:cNvSpPr>
            <p:nvPr/>
          </p:nvSpPr>
          <p:spPr bwMode="auto">
            <a:xfrm>
              <a:off x="6092190" y="2436813"/>
              <a:ext cx="1183005" cy="5321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spcAft>
                  <a:spcPts val="1000"/>
                </a:spcAft>
              </a:pPr>
              <a:r>
                <a:rPr lang="en-US" b="1" dirty="0" smtClean="0">
                  <a:solidFill>
                    <a:schemeClr val="bg1"/>
                  </a:solidFill>
                  <a:latin typeface="+mj-lt"/>
                  <a:cs typeface="Arial" charset="0"/>
                </a:rPr>
                <a:t>EMPATHY</a:t>
              </a:r>
              <a:endParaRPr lang="en-US" b="1" dirty="0">
                <a:solidFill>
                  <a:schemeClr val="bg1"/>
                </a:solidFill>
                <a:latin typeface="+mj-lt"/>
                <a:cs typeface="Arial" charset="0"/>
              </a:endParaRPr>
            </a:p>
          </p:txBody>
        </p:sp>
      </p:grpSp>
      <p:sp>
        <p:nvSpPr>
          <p:cNvPr id="56" name="TextBox 55"/>
          <p:cNvSpPr txBox="1"/>
          <p:nvPr/>
        </p:nvSpPr>
        <p:spPr>
          <a:xfrm>
            <a:off x="76200" y="209490"/>
            <a:ext cx="8763000" cy="400110"/>
          </a:xfrm>
          <a:prstGeom prst="rect">
            <a:avLst/>
          </a:prstGeom>
          <a:noFill/>
        </p:spPr>
        <p:txBody>
          <a:bodyPr wrap="square" rtlCol="0">
            <a:spAutoFit/>
          </a:bodyPr>
          <a:lstStyle/>
          <a:p>
            <a:r>
              <a:rPr lang="en-US" sz="2000" b="1" dirty="0" smtClean="0">
                <a:solidFill>
                  <a:srgbClr val="ACD4DE"/>
                </a:solidFill>
              </a:rPr>
              <a:t>DEVELOPMENT     DISPOSITION       CONTEXT            OUTCOMES</a:t>
            </a:r>
            <a:endParaRPr lang="en-US" sz="2000" b="1" dirty="0">
              <a:solidFill>
                <a:srgbClr val="ACD4DE"/>
              </a:solidFill>
            </a:endParaRPr>
          </a:p>
        </p:txBody>
      </p:sp>
      <p:sp>
        <p:nvSpPr>
          <p:cNvPr id="16" name="Rectangle 17"/>
          <p:cNvSpPr>
            <a:spLocks noChangeArrowheads="1"/>
          </p:cNvSpPr>
          <p:nvPr/>
        </p:nvSpPr>
        <p:spPr bwMode="auto">
          <a:xfrm>
            <a:off x="7940842" y="2700580"/>
            <a:ext cx="1203158" cy="78072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a:spcAft>
                <a:spcPts val="1000"/>
              </a:spcAft>
              <a:defRPr/>
            </a:pPr>
            <a:r>
              <a:rPr lang="en-US" b="1" dirty="0" smtClean="0">
                <a:solidFill>
                  <a:schemeClr val="bg1"/>
                </a:solidFill>
                <a:latin typeface="+mj-lt"/>
                <a:cs typeface="Arial" pitchFamily="34" charset="0"/>
              </a:rPr>
              <a:t>INTENT TO HELP</a:t>
            </a:r>
            <a:endParaRPr lang="en-US" b="1" dirty="0">
              <a:solidFill>
                <a:schemeClr val="bg1"/>
              </a:solidFill>
              <a:latin typeface="+mj-lt"/>
              <a:cs typeface="Arial" pitchFamily="34" charset="0"/>
            </a:endParaRPr>
          </a:p>
        </p:txBody>
      </p:sp>
      <p:sp>
        <p:nvSpPr>
          <p:cNvPr id="27" name="Right Arrow 26"/>
          <p:cNvSpPr/>
          <p:nvPr/>
        </p:nvSpPr>
        <p:spPr>
          <a:xfrm rot="1480821">
            <a:off x="7177813" y="2440390"/>
            <a:ext cx="801039" cy="281323"/>
          </a:xfrm>
          <a:prstGeom prst="rightArrow">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3136412">
            <a:off x="7210092" y="1831634"/>
            <a:ext cx="1658013" cy="222931"/>
          </a:xfrm>
          <a:prstGeom prst="rightArrow">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9178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half" idx="1"/>
          </p:nvPr>
        </p:nvSpPr>
        <p:spPr/>
        <p:txBody>
          <a:bodyPr/>
          <a:lstStyle/>
          <a:p>
            <a:endParaRPr lang="en-US"/>
          </a:p>
        </p:txBody>
      </p:sp>
      <p:graphicFrame>
        <p:nvGraphicFramePr>
          <p:cNvPr id="5" name="Chart 4"/>
          <p:cNvGraphicFramePr>
            <a:graphicFrameLocks noGrp="1"/>
          </p:cNvGraphicFramePr>
          <p:nvPr/>
        </p:nvGraphicFramePr>
        <p:xfrm>
          <a:off x="0" y="0"/>
          <a:ext cx="9143999" cy="6857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74730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half" idx="1"/>
          </p:nvPr>
        </p:nvSpPr>
        <p:spPr/>
        <p:txBody>
          <a:bodyPr/>
          <a:lstStyle/>
          <a:p>
            <a:endParaRPr lang="en-US"/>
          </a:p>
        </p:txBody>
      </p:sp>
      <p:graphicFrame>
        <p:nvGraphicFramePr>
          <p:cNvPr id="5" name="Chart 4"/>
          <p:cNvGraphicFramePr>
            <a:graphicFrameLocks noGrp="1"/>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89112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533400"/>
            <a:ext cx="9144000" cy="430887"/>
          </a:xfrm>
          <a:prstGeom prst="rect">
            <a:avLst/>
          </a:prstGeom>
          <a:solidFill>
            <a:schemeClr val="tx1"/>
          </a:solidFill>
          <a:ln>
            <a:solidFill>
              <a:srgbClr val="002060"/>
            </a:solidFill>
          </a:ln>
        </p:spPr>
        <p:txBody>
          <a:bodyPr wrap="square" rtlCol="0">
            <a:spAutoFit/>
          </a:bodyPr>
          <a:lstStyle/>
          <a:p>
            <a:r>
              <a:rPr lang="en-US" sz="2200" b="1" dirty="0" smtClean="0">
                <a:solidFill>
                  <a:schemeClr val="bg1">
                    <a:lumMod val="95000"/>
                    <a:lumOff val="5000"/>
                  </a:schemeClr>
                </a:solidFill>
              </a:rPr>
              <a:t>DEVELOPMENT      DISPOSITION        CONTEXT          OUTCOMES</a:t>
            </a:r>
            <a:endParaRPr lang="en-US" sz="2200" b="1" dirty="0">
              <a:solidFill>
                <a:schemeClr val="bg1">
                  <a:lumMod val="95000"/>
                  <a:lumOff val="5000"/>
                </a:schemeClr>
              </a:solidFill>
            </a:endParaRPr>
          </a:p>
        </p:txBody>
      </p:sp>
      <p:sp>
        <p:nvSpPr>
          <p:cNvPr id="18" name="Rounded Rectangle 17"/>
          <p:cNvSpPr/>
          <p:nvPr/>
        </p:nvSpPr>
        <p:spPr>
          <a:xfrm>
            <a:off x="76200" y="1219200"/>
            <a:ext cx="2133600" cy="5334000"/>
          </a:xfrm>
          <a:prstGeom prst="roundRect">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TEMPERAMENT</a:t>
            </a: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p:txBody>
      </p:sp>
      <p:sp>
        <p:nvSpPr>
          <p:cNvPr id="22" name="Rounded Rectangle 21"/>
          <p:cNvSpPr/>
          <p:nvPr/>
        </p:nvSpPr>
        <p:spPr>
          <a:xfrm>
            <a:off x="2362200" y="1143000"/>
            <a:ext cx="2133600" cy="5410200"/>
          </a:xfrm>
          <a:prstGeom prst="roundRect">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r>
              <a:rPr lang="en-US" b="1" dirty="0" smtClean="0">
                <a:solidFill>
                  <a:schemeClr val="bg1"/>
                </a:solidFill>
              </a:rPr>
              <a:t>PROSOCIAL DISPOSITIONS</a:t>
            </a: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r>
              <a:rPr lang="en-US" dirty="0" smtClean="0"/>
              <a:t>Context</a:t>
            </a:r>
          </a:p>
          <a:p>
            <a:pPr algn="ctr"/>
            <a:endParaRPr lang="en-US" b="1" dirty="0" smtClean="0">
              <a:solidFill>
                <a:schemeClr val="bg1"/>
              </a:solidFill>
            </a:endParaRPr>
          </a:p>
          <a:p>
            <a:pPr algn="ctr"/>
            <a:endParaRPr lang="en-US" b="1" dirty="0" smtClean="0">
              <a:solidFill>
                <a:schemeClr val="bg1"/>
              </a:solidFill>
            </a:endParaRPr>
          </a:p>
          <a:p>
            <a:pPr algn="ctr"/>
            <a:r>
              <a:rPr lang="en-US" dirty="0" smtClean="0"/>
              <a:t>Context</a:t>
            </a:r>
          </a:p>
          <a:p>
            <a:pPr algn="ctr"/>
            <a:endParaRPr lang="en-US" b="1" dirty="0" smtClean="0">
              <a:solidFill>
                <a:schemeClr val="bg1"/>
              </a:solidFill>
            </a:endParaRPr>
          </a:p>
          <a:p>
            <a:pPr algn="ctr"/>
            <a:endParaRPr lang="en-US" b="1" dirty="0" smtClean="0">
              <a:solidFill>
                <a:schemeClr val="bg1"/>
              </a:solidFill>
            </a:endParaRPr>
          </a:p>
        </p:txBody>
      </p:sp>
      <p:sp>
        <p:nvSpPr>
          <p:cNvPr id="23" name="Rounded Rectangle 22"/>
          <p:cNvSpPr/>
          <p:nvPr/>
        </p:nvSpPr>
        <p:spPr>
          <a:xfrm>
            <a:off x="4648200" y="1143000"/>
            <a:ext cx="2133600" cy="5410200"/>
          </a:xfrm>
          <a:prstGeom prst="roundRect">
            <a:avLst/>
          </a:prstGeom>
          <a:solidFill>
            <a:srgbClr val="ACD4D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RELATIONSHIP CLOSENESS</a:t>
            </a:r>
          </a:p>
          <a:p>
            <a:pPr algn="ctr"/>
            <a:endParaRPr lang="en-US" b="1" dirty="0" smtClean="0">
              <a:solidFill>
                <a:schemeClr val="bg1"/>
              </a:solidFill>
            </a:endParaRPr>
          </a:p>
          <a:p>
            <a:pPr algn="ctr"/>
            <a:r>
              <a:rPr lang="en-US" b="1" dirty="0" smtClean="0">
                <a:solidFill>
                  <a:schemeClr val="bg1"/>
                </a:solidFill>
              </a:rPr>
              <a:t>SEVERITY OF NEED</a:t>
            </a:r>
          </a:p>
          <a:p>
            <a:pPr algn="ctr"/>
            <a:endParaRPr lang="en-US" b="1" dirty="0" smtClean="0">
              <a:solidFill>
                <a:schemeClr val="bg1"/>
              </a:solidFill>
            </a:endParaRPr>
          </a:p>
          <a:p>
            <a:pPr algn="ctr"/>
            <a:r>
              <a:rPr lang="en-US" b="1" dirty="0" smtClean="0">
                <a:solidFill>
                  <a:schemeClr val="bg1"/>
                </a:solidFill>
              </a:rPr>
              <a:t>ANTIPATHY</a:t>
            </a: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sz="1900" b="1" dirty="0">
              <a:solidFill>
                <a:schemeClr val="bg1"/>
              </a:solidFill>
            </a:endParaRPr>
          </a:p>
        </p:txBody>
      </p:sp>
      <p:sp>
        <p:nvSpPr>
          <p:cNvPr id="24" name="Rounded Rectangle 23"/>
          <p:cNvSpPr/>
          <p:nvPr/>
        </p:nvSpPr>
        <p:spPr>
          <a:xfrm>
            <a:off x="6934200" y="1143000"/>
            <a:ext cx="2133600" cy="5410200"/>
          </a:xfrm>
          <a:prstGeom prst="roundRect">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PERSONAL DISTRESS</a:t>
            </a:r>
          </a:p>
          <a:p>
            <a:pPr algn="ctr"/>
            <a:endParaRPr lang="en-US" b="1" dirty="0" smtClean="0">
              <a:solidFill>
                <a:schemeClr val="bg1"/>
              </a:solidFill>
            </a:endParaRPr>
          </a:p>
          <a:p>
            <a:pPr algn="ctr"/>
            <a:r>
              <a:rPr lang="en-US" b="1" dirty="0" smtClean="0">
                <a:solidFill>
                  <a:schemeClr val="bg1"/>
                </a:solidFill>
              </a:rPr>
              <a:t>SADNESS</a:t>
            </a: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r>
              <a:rPr lang="en-US" b="1" dirty="0" smtClean="0">
                <a:solidFill>
                  <a:schemeClr val="bg1"/>
                </a:solidFill>
              </a:rPr>
              <a:t>INTENT TO HELP</a:t>
            </a:r>
            <a:endParaRPr lang="en-US" b="1" dirty="0">
              <a:solidFill>
                <a:schemeClr val="bg1"/>
              </a:solidFill>
            </a:endParaRPr>
          </a:p>
        </p:txBody>
      </p:sp>
      <p:sp>
        <p:nvSpPr>
          <p:cNvPr id="25" name="Down Arrow 24"/>
          <p:cNvSpPr/>
          <p:nvPr/>
        </p:nvSpPr>
        <p:spPr>
          <a:xfrm>
            <a:off x="7715250" y="4495800"/>
            <a:ext cx="514350" cy="685800"/>
          </a:xfrm>
          <a:prstGeom prst="downArrow">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6248400" y="1143000"/>
            <a:ext cx="1371600" cy="609600"/>
          </a:xfrm>
          <a:prstGeom prst="rightArrow">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76200" y="2819400"/>
            <a:ext cx="2133600" cy="3429000"/>
          </a:xfrm>
          <a:prstGeom prst="roundRect">
            <a:avLst/>
          </a:prstGeom>
          <a:solidFill>
            <a:schemeClr val="tx1">
              <a:lumMod val="8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bg1"/>
              </a:solidFill>
            </a:endParaRPr>
          </a:p>
          <a:p>
            <a:pPr algn="ctr"/>
            <a:endParaRPr lang="en-US" b="1" dirty="0" smtClean="0">
              <a:solidFill>
                <a:schemeClr val="bg1"/>
              </a:solidFill>
            </a:endParaRPr>
          </a:p>
          <a:p>
            <a:pPr algn="ctr"/>
            <a:r>
              <a:rPr lang="en-US" sz="3000" b="1" dirty="0" smtClean="0">
                <a:solidFill>
                  <a:schemeClr val="bg1"/>
                </a:solidFill>
              </a:rPr>
              <a:t>TIME</a:t>
            </a:r>
          </a:p>
          <a:p>
            <a:pPr algn="ctr"/>
            <a:endParaRPr lang="en-US" b="1" dirty="0" smtClean="0">
              <a:solidFill>
                <a:schemeClr val="bg1"/>
              </a:solidFill>
            </a:endParaRPr>
          </a:p>
          <a:p>
            <a:pPr algn="ctr"/>
            <a:endParaRPr lang="en-US" b="1" dirty="0" smtClean="0">
              <a:solidFill>
                <a:schemeClr val="bg1"/>
              </a:solidFill>
            </a:endParaRPr>
          </a:p>
          <a:p>
            <a:pPr algn="ctr"/>
            <a:r>
              <a:rPr lang="en-US" b="1" dirty="0" smtClean="0">
                <a:solidFill>
                  <a:schemeClr val="bg1"/>
                </a:solidFill>
              </a:rPr>
              <a:t>SOCIALIZATION</a:t>
            </a:r>
          </a:p>
          <a:p>
            <a:pPr algn="ctr"/>
            <a:r>
              <a:rPr lang="en-US" b="1" dirty="0" smtClean="0">
                <a:solidFill>
                  <a:schemeClr val="bg1"/>
                </a:solidFill>
              </a:rPr>
              <a:t>HISTORY</a:t>
            </a:r>
          </a:p>
          <a:p>
            <a:pPr algn="ctr"/>
            <a:endParaRPr lang="en-US" b="1" dirty="0" smtClean="0">
              <a:solidFill>
                <a:schemeClr val="bg1"/>
              </a:solidFill>
            </a:endParaRPr>
          </a:p>
          <a:p>
            <a:pPr algn="ctr"/>
            <a:endParaRPr lang="en-US" b="1" dirty="0" smtClean="0">
              <a:solidFill>
                <a:schemeClr val="bg1"/>
              </a:solidFill>
            </a:endParaRPr>
          </a:p>
          <a:p>
            <a:pPr algn="ctr"/>
            <a:r>
              <a:rPr lang="en-US" b="1" dirty="0" smtClean="0">
                <a:solidFill>
                  <a:schemeClr val="bg1"/>
                </a:solidFill>
              </a:rPr>
              <a:t>MORAL REASONING</a:t>
            </a:r>
          </a:p>
          <a:p>
            <a:pPr algn="ctr"/>
            <a:endParaRPr lang="en-US" dirty="0" smtClean="0">
              <a:solidFill>
                <a:srgbClr val="FFFF00"/>
              </a:solidFill>
            </a:endParaRPr>
          </a:p>
          <a:p>
            <a:pPr algn="ctr"/>
            <a:endParaRPr lang="en-US" dirty="0">
              <a:solidFill>
                <a:srgbClr val="FFFF00"/>
              </a:solidFill>
            </a:endParaRPr>
          </a:p>
        </p:txBody>
      </p:sp>
      <p:sp>
        <p:nvSpPr>
          <p:cNvPr id="17" name="Right Arrow 16"/>
          <p:cNvSpPr/>
          <p:nvPr/>
        </p:nvSpPr>
        <p:spPr>
          <a:xfrm>
            <a:off x="3962400" y="1676400"/>
            <a:ext cx="3352800" cy="609600"/>
          </a:xfrm>
          <a:prstGeom prst="rightArrow">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1524000" y="1143000"/>
            <a:ext cx="1371600" cy="609600"/>
          </a:xfrm>
          <a:prstGeom prst="rightArrow">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4724400" y="4648200"/>
            <a:ext cx="2057400" cy="1295400"/>
          </a:xfrm>
          <a:prstGeom prst="roundRect">
            <a:avLst/>
          </a:prstGeom>
          <a:solidFill>
            <a:schemeClr val="tx1">
              <a:lumMod val="8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NURTURANCE </a:t>
            </a:r>
          </a:p>
          <a:p>
            <a:pPr algn="ctr"/>
            <a:r>
              <a:rPr lang="en-US" b="1" dirty="0" smtClean="0">
                <a:solidFill>
                  <a:sysClr val="windowText" lastClr="000000"/>
                </a:solidFill>
              </a:rPr>
              <a:t>X RELATIONSHIP CLOSENESS</a:t>
            </a:r>
            <a:endParaRPr lang="en-US" b="1" dirty="0">
              <a:solidFill>
                <a:sysClr val="windowText" lastClr="000000"/>
              </a:solidFill>
            </a:endParaRPr>
          </a:p>
        </p:txBody>
      </p:sp>
      <p:sp>
        <p:nvSpPr>
          <p:cNvPr id="19" name="Rounded Rectangle 18"/>
          <p:cNvSpPr/>
          <p:nvPr/>
        </p:nvSpPr>
        <p:spPr>
          <a:xfrm>
            <a:off x="7010400" y="3048000"/>
            <a:ext cx="2057400" cy="1295400"/>
          </a:xfrm>
          <a:prstGeom prst="roundRect">
            <a:avLst/>
          </a:prstGeom>
          <a:solidFill>
            <a:schemeClr val="tx1">
              <a:lumMod val="8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ONENESS</a:t>
            </a:r>
          </a:p>
          <a:p>
            <a:pPr algn="ctr"/>
            <a:endParaRPr lang="en-US" b="1" dirty="0" smtClean="0">
              <a:solidFill>
                <a:schemeClr val="bg1"/>
              </a:solidFill>
            </a:endParaRPr>
          </a:p>
          <a:p>
            <a:pPr algn="ctr"/>
            <a:r>
              <a:rPr lang="en-US" b="1" dirty="0" smtClean="0">
                <a:solidFill>
                  <a:schemeClr val="bg1"/>
                </a:solidFill>
              </a:rPr>
              <a:t>SITUATIONAL EMPATHY</a:t>
            </a:r>
            <a:endParaRPr lang="en-US" b="1" dirty="0">
              <a:solidFill>
                <a:sysClr val="windowText" lastClr="000000"/>
              </a:solidFill>
            </a:endParaRPr>
          </a:p>
        </p:txBody>
      </p:sp>
      <p:sp>
        <p:nvSpPr>
          <p:cNvPr id="20" name="Rounded Rectangle 19"/>
          <p:cNvSpPr/>
          <p:nvPr/>
        </p:nvSpPr>
        <p:spPr>
          <a:xfrm>
            <a:off x="2362200" y="4038600"/>
            <a:ext cx="2133600" cy="1905000"/>
          </a:xfrm>
          <a:prstGeom prst="roundRect">
            <a:avLst/>
          </a:prstGeom>
          <a:solidFill>
            <a:schemeClr val="tx1">
              <a:lumMod val="8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bg1"/>
                </a:solidFill>
              </a:rPr>
              <a:t>TIME</a:t>
            </a:r>
          </a:p>
          <a:p>
            <a:pPr algn="ctr"/>
            <a:endParaRPr lang="en-US" b="1" dirty="0" smtClean="0">
              <a:solidFill>
                <a:schemeClr val="bg1"/>
              </a:solidFill>
            </a:endParaRPr>
          </a:p>
          <a:p>
            <a:pPr algn="ctr"/>
            <a:r>
              <a:rPr lang="en-US" b="1" dirty="0" smtClean="0">
                <a:solidFill>
                  <a:schemeClr val="bg1"/>
                </a:solidFill>
              </a:rPr>
              <a:t>HELPFULNESS</a:t>
            </a:r>
            <a:endParaRPr lang="en-US" dirty="0" smtClean="0">
              <a:solidFill>
                <a:schemeClr val="bg1"/>
              </a:solidFill>
            </a:endParaRPr>
          </a:p>
          <a:p>
            <a:pPr algn="ctr"/>
            <a:endParaRPr lang="en-US" dirty="0">
              <a:solidFill>
                <a:srgbClr val="FFFF00"/>
              </a:solidFill>
            </a:endParaRPr>
          </a:p>
        </p:txBody>
      </p:sp>
      <p:sp>
        <p:nvSpPr>
          <p:cNvPr id="21" name="TextBox 20"/>
          <p:cNvSpPr txBox="1"/>
          <p:nvPr/>
        </p:nvSpPr>
        <p:spPr>
          <a:xfrm>
            <a:off x="457200" y="131802"/>
            <a:ext cx="3429000" cy="553998"/>
          </a:xfrm>
          <a:prstGeom prst="rect">
            <a:avLst/>
          </a:prstGeom>
          <a:noFill/>
        </p:spPr>
        <p:txBody>
          <a:bodyPr wrap="square" rtlCol="0">
            <a:spAutoFit/>
          </a:bodyPr>
          <a:lstStyle/>
          <a:p>
            <a:r>
              <a:rPr lang="en-US" sz="3000" b="1" dirty="0" smtClean="0"/>
              <a:t>PERSON EFFECTS</a:t>
            </a:r>
            <a:endParaRPr lang="en-US" sz="3000" b="1" dirty="0"/>
          </a:p>
        </p:txBody>
      </p:sp>
    </p:spTree>
    <p:extLst>
      <p:ext uri="{BB962C8B-B14F-4D97-AF65-F5344CB8AC3E}">
        <p14:creationId xmlns:p14="http://schemas.microsoft.com/office/powerpoint/2010/main" val="19195032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72000"/>
          </a:xfrm>
        </p:spPr>
        <p:txBody>
          <a:bodyPr>
            <a:normAutofit fontScale="92500" lnSpcReduction="20000"/>
          </a:bodyPr>
          <a:lstStyle/>
          <a:p>
            <a:endParaRPr lang="en-US" dirty="0" smtClean="0">
              <a:sym typeface="Wingdings" pitchFamily="2" charset="2"/>
            </a:endParaRPr>
          </a:p>
          <a:p>
            <a:r>
              <a:rPr lang="en-US" dirty="0" smtClean="0">
                <a:sym typeface="Wingdings" pitchFamily="2" charset="2"/>
              </a:rPr>
              <a:t>Nurturance</a:t>
            </a:r>
          </a:p>
          <a:p>
            <a:pPr lvl="1"/>
            <a:r>
              <a:rPr lang="en-US" dirty="0" smtClean="0">
                <a:sym typeface="Wingdings" pitchFamily="2" charset="2"/>
              </a:rPr>
              <a:t>Weakens effect of relationship closeness</a:t>
            </a:r>
          </a:p>
          <a:p>
            <a:pPr lvl="1"/>
            <a:endParaRPr lang="en-US" dirty="0" smtClean="0">
              <a:sym typeface="Wingdings" pitchFamily="2" charset="2"/>
            </a:endParaRPr>
          </a:p>
          <a:p>
            <a:pPr lvl="1"/>
            <a:r>
              <a:rPr lang="en-US" dirty="0" smtClean="0">
                <a:sym typeface="Wingdings" pitchFamily="2" charset="2"/>
              </a:rPr>
              <a:t>Why?</a:t>
            </a:r>
          </a:p>
          <a:p>
            <a:pPr lvl="2"/>
            <a:r>
              <a:rPr lang="en-US" dirty="0" smtClean="0">
                <a:sym typeface="Wingdings" pitchFamily="2" charset="2"/>
              </a:rPr>
              <a:t>Less variability in imagined child victim?</a:t>
            </a:r>
          </a:p>
          <a:p>
            <a:pPr lvl="3"/>
            <a:r>
              <a:rPr lang="en-US" dirty="0" smtClean="0">
                <a:sym typeface="Wingdings" pitchFamily="2" charset="2"/>
              </a:rPr>
              <a:t>Low control in who participants imagined.</a:t>
            </a:r>
          </a:p>
          <a:p>
            <a:pPr lvl="2"/>
            <a:r>
              <a:rPr lang="en-US" dirty="0" smtClean="0">
                <a:sym typeface="Wingdings" pitchFamily="2" charset="2"/>
              </a:rPr>
              <a:t>Less experience with children  less effects?</a:t>
            </a:r>
          </a:p>
          <a:p>
            <a:pPr lvl="2"/>
            <a:r>
              <a:rPr lang="en-US" dirty="0" smtClean="0">
                <a:sym typeface="Wingdings" pitchFamily="2" charset="2"/>
              </a:rPr>
              <a:t>Imagined need scenario?</a:t>
            </a:r>
          </a:p>
          <a:p>
            <a:pPr lvl="2"/>
            <a:r>
              <a:rPr lang="en-US" dirty="0" smtClean="0">
                <a:sym typeface="Wingdings" pitchFamily="2" charset="2"/>
              </a:rPr>
              <a:t>Fear of responsibility?</a:t>
            </a:r>
          </a:p>
          <a:p>
            <a:pPr lvl="1"/>
            <a:endParaRPr lang="en-US" sz="2000" dirty="0" smtClean="0"/>
          </a:p>
          <a:p>
            <a:pPr algn="ctr">
              <a:buNone/>
            </a:pPr>
            <a:r>
              <a:rPr lang="en-US" sz="2000" dirty="0" smtClean="0">
                <a:solidFill>
                  <a:srgbClr val="FFFF00"/>
                </a:solidFill>
              </a:rPr>
              <a:t>When does/doesn’t nurturance matter?</a:t>
            </a:r>
          </a:p>
          <a:p>
            <a:pPr algn="ctr">
              <a:buNone/>
            </a:pPr>
            <a:r>
              <a:rPr lang="en-US" sz="2000" dirty="0" smtClean="0">
                <a:solidFill>
                  <a:srgbClr val="FFFF00"/>
                </a:solidFill>
              </a:rPr>
              <a:t>Does it really evoke empathy?</a:t>
            </a:r>
          </a:p>
        </p:txBody>
      </p:sp>
      <p:sp>
        <p:nvSpPr>
          <p:cNvPr id="3" name="Title 2"/>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2514526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72000"/>
          </a:xfrm>
        </p:spPr>
        <p:txBody>
          <a:bodyPr>
            <a:normAutofit lnSpcReduction="10000"/>
          </a:bodyPr>
          <a:lstStyle/>
          <a:p>
            <a:endParaRPr lang="en-US" dirty="0" smtClean="0"/>
          </a:p>
          <a:p>
            <a:r>
              <a:rPr lang="en-US" dirty="0" smtClean="0"/>
              <a:t>Antipathy</a:t>
            </a:r>
          </a:p>
          <a:p>
            <a:pPr lvl="1"/>
            <a:r>
              <a:rPr lang="en-US" dirty="0" smtClean="0"/>
              <a:t>Has its own main effects and interactions</a:t>
            </a:r>
          </a:p>
          <a:p>
            <a:pPr lvl="2"/>
            <a:r>
              <a:rPr lang="en-US" dirty="0" smtClean="0"/>
              <a:t>Less empathic</a:t>
            </a:r>
          </a:p>
          <a:p>
            <a:pPr lvl="2"/>
            <a:r>
              <a:rPr lang="en-US" dirty="0" smtClean="0"/>
              <a:t>Less oneness</a:t>
            </a:r>
          </a:p>
          <a:p>
            <a:pPr lvl="2"/>
            <a:r>
              <a:rPr lang="en-US" dirty="0" smtClean="0"/>
              <a:t>Less help!</a:t>
            </a:r>
          </a:p>
          <a:p>
            <a:pPr lvl="1"/>
            <a:endParaRPr lang="en-US" dirty="0" smtClean="0"/>
          </a:p>
          <a:p>
            <a:pPr lvl="1"/>
            <a:r>
              <a:rPr lang="en-US" dirty="0" smtClean="0"/>
              <a:t>Assertion </a:t>
            </a:r>
            <a:r>
              <a:rPr lang="en-US" dirty="0" smtClean="0"/>
              <a:t>by Batson that </a:t>
            </a:r>
            <a:r>
              <a:rPr lang="en-US" dirty="0" smtClean="0"/>
              <a:t>antipathy may be confounded with oneness is not </a:t>
            </a:r>
            <a:r>
              <a:rPr lang="en-US" dirty="0" smtClean="0"/>
              <a:t>supported</a:t>
            </a:r>
          </a:p>
          <a:p>
            <a:pPr lvl="2"/>
            <a:r>
              <a:rPr lang="en-US" dirty="0" smtClean="0"/>
              <a:t>These operate separately</a:t>
            </a:r>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139369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Felt-Oneness Hypothesis</a:t>
            </a:r>
            <a:endParaRPr lang="en-US" dirty="0"/>
          </a:p>
        </p:txBody>
      </p:sp>
      <p:sp>
        <p:nvSpPr>
          <p:cNvPr id="3" name="Content Placeholder 2"/>
          <p:cNvSpPr>
            <a:spLocks noGrp="1"/>
          </p:cNvSpPr>
          <p:nvPr>
            <p:ph idx="1"/>
          </p:nvPr>
        </p:nvSpPr>
        <p:spPr/>
        <p:txBody>
          <a:bodyPr/>
          <a:lstStyle/>
          <a:p>
            <a:r>
              <a:rPr lang="en-US" dirty="0"/>
              <a:t>Felt-oneness </a:t>
            </a:r>
            <a:r>
              <a:rPr lang="en-US" dirty="0" smtClean="0"/>
              <a:t>as </a:t>
            </a:r>
            <a:r>
              <a:rPr lang="en-US" dirty="0"/>
              <a:t>an additional egoistic </a:t>
            </a:r>
            <a:r>
              <a:rPr lang="en-US" dirty="0" smtClean="0"/>
              <a:t>motivation(</a:t>
            </a:r>
            <a:r>
              <a:rPr lang="en-US" dirty="0" err="1" smtClean="0"/>
              <a:t>Cialdini</a:t>
            </a:r>
            <a:r>
              <a:rPr lang="en-US" dirty="0" smtClean="0"/>
              <a:t> </a:t>
            </a:r>
            <a:r>
              <a:rPr lang="en-US" dirty="0"/>
              <a:t>et al., 1997</a:t>
            </a:r>
            <a:r>
              <a:rPr lang="en-US" dirty="0" smtClean="0"/>
              <a:t>)</a:t>
            </a:r>
          </a:p>
          <a:p>
            <a:pPr lvl="1"/>
            <a:endParaRPr lang="en-US" dirty="0" smtClean="0"/>
          </a:p>
          <a:p>
            <a:pPr lvl="1"/>
            <a:r>
              <a:rPr lang="en-US" dirty="0" smtClean="0"/>
              <a:t>If bystander </a:t>
            </a:r>
            <a:r>
              <a:rPr lang="en-US" dirty="0"/>
              <a:t>takes </a:t>
            </a:r>
            <a:r>
              <a:rPr lang="en-US" dirty="0" smtClean="0"/>
              <a:t>victims perspective, </a:t>
            </a:r>
            <a:r>
              <a:rPr lang="en-US" dirty="0"/>
              <a:t>or has an attachment to the victim, then the bystander experiences Oneness, </a:t>
            </a:r>
            <a:endParaRPr lang="en-US" dirty="0" smtClean="0"/>
          </a:p>
          <a:p>
            <a:pPr lvl="2"/>
            <a:endParaRPr lang="en-US" dirty="0" smtClean="0"/>
          </a:p>
          <a:p>
            <a:pPr lvl="2"/>
            <a:r>
              <a:rPr lang="en-US" dirty="0" smtClean="0"/>
              <a:t>A </a:t>
            </a:r>
            <a:r>
              <a:rPr lang="en-US" dirty="0"/>
              <a:t>sense of shared, merged, or interconnected personal identities </a:t>
            </a:r>
          </a:p>
        </p:txBody>
      </p:sp>
    </p:spTree>
    <p:extLst>
      <p:ext uri="{BB962C8B-B14F-4D97-AF65-F5344CB8AC3E}">
        <p14:creationId xmlns:p14="http://schemas.microsoft.com/office/powerpoint/2010/main" val="3676499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MOTIVES:</a:t>
            </a:r>
            <a:br>
              <a:rPr lang="en-US" dirty="0" smtClean="0"/>
            </a:br>
            <a:r>
              <a:rPr lang="en-US" dirty="0" smtClean="0"/>
              <a:t>Emotional Responses</a:t>
            </a:r>
            <a:endParaRPr lang="en-US" dirty="0"/>
          </a:p>
        </p:txBody>
      </p:sp>
      <p:sp>
        <p:nvSpPr>
          <p:cNvPr id="5" name="Content Placeholder 4"/>
          <p:cNvSpPr>
            <a:spLocks noGrp="1"/>
          </p:cNvSpPr>
          <p:nvPr>
            <p:ph idx="1"/>
          </p:nvPr>
        </p:nvSpPr>
        <p:spPr/>
        <p:txBody>
          <a:bodyPr/>
          <a:lstStyle/>
          <a:p>
            <a:endParaRPr lang="en-US" dirty="0" smtClean="0"/>
          </a:p>
          <a:p>
            <a:r>
              <a:rPr lang="en-US" strike="sngStrike" dirty="0" smtClean="0"/>
              <a:t>Sadness</a:t>
            </a:r>
          </a:p>
          <a:p>
            <a:r>
              <a:rPr lang="en-US" strike="sngStrike" dirty="0" smtClean="0"/>
              <a:t>Personal distress</a:t>
            </a:r>
          </a:p>
          <a:p>
            <a:endParaRPr lang="en-US" dirty="0" smtClean="0"/>
          </a:p>
          <a:p>
            <a:r>
              <a:rPr lang="en-US" dirty="0" smtClean="0"/>
              <a:t>Empathy</a:t>
            </a:r>
            <a:endParaRPr lang="en-US" dirty="0"/>
          </a:p>
          <a:p>
            <a:endParaRPr lang="en-US" dirty="0" smtClean="0"/>
          </a:p>
          <a:p>
            <a:r>
              <a:rPr lang="en-US" dirty="0" smtClean="0"/>
              <a:t>Felt-Oneness</a:t>
            </a:r>
          </a:p>
        </p:txBody>
      </p:sp>
    </p:spTree>
    <p:extLst>
      <p:ext uri="{BB962C8B-B14F-4D97-AF65-F5344CB8AC3E}">
        <p14:creationId xmlns:p14="http://schemas.microsoft.com/office/powerpoint/2010/main" val="2399086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600200" y="86670"/>
            <a:ext cx="5943600" cy="6684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5541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04800" y="228600"/>
            <a:ext cx="8686800" cy="6454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2943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Felt-Oneness vs. </a:t>
            </a:r>
            <a:br>
              <a:rPr lang="en-US" dirty="0" smtClean="0"/>
            </a:br>
            <a:r>
              <a:rPr lang="en-US" dirty="0" smtClean="0"/>
              <a:t>Empathy-Altruism Hypothesis</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Felt Oneness:</a:t>
            </a:r>
          </a:p>
          <a:p>
            <a:pPr lvl="1"/>
            <a:endParaRPr lang="en-US" dirty="0" smtClean="0"/>
          </a:p>
          <a:p>
            <a:pPr lvl="1"/>
            <a:r>
              <a:rPr lang="en-US" dirty="0" err="1" smtClean="0"/>
              <a:t>Cialdini</a:t>
            </a:r>
            <a:r>
              <a:rPr lang="en-US" dirty="0" smtClean="0"/>
              <a:t> et al. (1997)</a:t>
            </a:r>
          </a:p>
          <a:p>
            <a:pPr lvl="1"/>
            <a:endParaRPr lang="en-US" dirty="0"/>
          </a:p>
          <a:p>
            <a:pPr lvl="1"/>
            <a:r>
              <a:rPr lang="en-US" dirty="0" err="1" smtClean="0"/>
              <a:t>Maner</a:t>
            </a:r>
            <a:r>
              <a:rPr lang="en-US" dirty="0" smtClean="0"/>
              <a:t> et al. (2002</a:t>
            </a:r>
            <a:r>
              <a:rPr lang="en-US" dirty="0" smtClean="0"/>
              <a:t>)</a:t>
            </a:r>
          </a:p>
          <a:p>
            <a:pPr lvl="1"/>
            <a:endParaRPr lang="en-US" dirty="0"/>
          </a:p>
          <a:p>
            <a:pPr lvl="1"/>
            <a:endParaRPr lang="en-US" dirty="0" smtClean="0"/>
          </a:p>
        </p:txBody>
      </p:sp>
      <p:sp>
        <p:nvSpPr>
          <p:cNvPr id="4" name="Content Placeholder 3"/>
          <p:cNvSpPr>
            <a:spLocks noGrp="1"/>
          </p:cNvSpPr>
          <p:nvPr>
            <p:ph sz="half" idx="2"/>
          </p:nvPr>
        </p:nvSpPr>
        <p:spPr/>
        <p:txBody>
          <a:bodyPr/>
          <a:lstStyle/>
          <a:p>
            <a:endParaRPr lang="en-US" dirty="0" smtClean="0"/>
          </a:p>
          <a:p>
            <a:r>
              <a:rPr lang="en-US" dirty="0" smtClean="0"/>
              <a:t>Empathy-Altruism</a:t>
            </a:r>
          </a:p>
          <a:p>
            <a:pPr lvl="1"/>
            <a:endParaRPr lang="en-US" dirty="0" smtClean="0"/>
          </a:p>
          <a:p>
            <a:pPr lvl="1"/>
            <a:r>
              <a:rPr lang="en-US" dirty="0" smtClean="0"/>
              <a:t>Batson et al. (1997)</a:t>
            </a:r>
          </a:p>
          <a:p>
            <a:pPr lvl="1"/>
            <a:endParaRPr lang="en-US" dirty="0"/>
          </a:p>
          <a:p>
            <a:pPr lvl="1"/>
            <a:r>
              <a:rPr lang="en-US" dirty="0" smtClean="0"/>
              <a:t>Batson et al. (2003</a:t>
            </a:r>
            <a:r>
              <a:rPr lang="en-US" dirty="0" smtClean="0"/>
              <a:t>)</a:t>
            </a:r>
          </a:p>
          <a:p>
            <a:pPr lvl="1"/>
            <a:endParaRPr lang="en-US" dirty="0"/>
          </a:p>
          <a:p>
            <a:pPr lvl="1"/>
            <a:r>
              <a:rPr lang="en-US" dirty="0" smtClean="0"/>
              <a:t>Batson et al. (2005)</a:t>
            </a:r>
          </a:p>
          <a:p>
            <a:pPr lvl="1"/>
            <a:endParaRPr lang="en-US" dirty="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1596168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Felt-Oneness vs. </a:t>
            </a:r>
            <a:br>
              <a:rPr lang="en-US" dirty="0" smtClean="0"/>
            </a:br>
            <a:r>
              <a:rPr lang="en-US" dirty="0" smtClean="0"/>
              <a:t>Empathy-Altruism Hypothesis</a:t>
            </a:r>
            <a:endParaRPr lang="en-US" dirty="0"/>
          </a:p>
        </p:txBody>
      </p:sp>
      <p:sp>
        <p:nvSpPr>
          <p:cNvPr id="5" name="Content Placeholder 4"/>
          <p:cNvSpPr>
            <a:spLocks noGrp="1"/>
          </p:cNvSpPr>
          <p:nvPr>
            <p:ph idx="1"/>
          </p:nvPr>
        </p:nvSpPr>
        <p:spPr/>
        <p:txBody>
          <a:bodyPr/>
          <a:lstStyle/>
          <a:p>
            <a:r>
              <a:rPr lang="en-US" dirty="0" smtClean="0"/>
              <a:t>Batson et al. (1997)</a:t>
            </a:r>
          </a:p>
          <a:p>
            <a:pPr lvl="1"/>
            <a:endParaRPr lang="en-US" dirty="0" smtClean="0"/>
          </a:p>
          <a:p>
            <a:pPr lvl="1"/>
            <a:r>
              <a:rPr lang="en-US" dirty="0" smtClean="0"/>
              <a:t>Criticized methodology of </a:t>
            </a:r>
            <a:r>
              <a:rPr lang="en-US" dirty="0" err="1" smtClean="0"/>
              <a:t>Cialdini</a:t>
            </a:r>
            <a:r>
              <a:rPr lang="en-US" dirty="0" smtClean="0"/>
              <a:t> et al.’s (1997) study.</a:t>
            </a:r>
          </a:p>
          <a:p>
            <a:pPr lvl="1"/>
            <a:endParaRPr lang="en-US" dirty="0" smtClean="0"/>
          </a:p>
          <a:p>
            <a:pPr lvl="1"/>
            <a:r>
              <a:rPr lang="en-US" dirty="0" smtClean="0"/>
              <a:t>No measures of self-other overlap accounted for the relationship between empathy and helping</a:t>
            </a:r>
            <a:endParaRPr lang="en-US" dirty="0"/>
          </a:p>
        </p:txBody>
      </p:sp>
    </p:spTree>
    <p:extLst>
      <p:ext uri="{BB962C8B-B14F-4D97-AF65-F5344CB8AC3E}">
        <p14:creationId xmlns:p14="http://schemas.microsoft.com/office/powerpoint/2010/main" val="1676444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46</TotalTime>
  <Words>1685</Words>
  <Application>Microsoft Office PowerPoint</Application>
  <PresentationFormat>On-screen Show (4:3)</PresentationFormat>
  <Paragraphs>429</Paragraphs>
  <Slides>35</Slides>
  <Notes>9</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Verve</vt:lpstr>
      <vt:lpstr>Social Perspectives Empathy Altruism vs. Felt Oneness</vt:lpstr>
      <vt:lpstr>Negative-State  Relief Hypotheses</vt:lpstr>
      <vt:lpstr>Empathy-Altruism Hypothesis</vt:lpstr>
      <vt:lpstr>Felt-Oneness Hypothesis</vt:lpstr>
      <vt:lpstr>MOTIVES: Emotional Responses</vt:lpstr>
      <vt:lpstr>PowerPoint Presentation</vt:lpstr>
      <vt:lpstr>PowerPoint Presentation</vt:lpstr>
      <vt:lpstr>Felt-Oneness vs.  Empathy-Altruism Hypothesis</vt:lpstr>
      <vt:lpstr>Felt-Oneness vs.  Empathy-Altruism Hypothesis</vt:lpstr>
      <vt:lpstr>Felt-Oneness vs.  Empathy-Altruism Hypothesis</vt:lpstr>
      <vt:lpstr>PowerPoint Presentation</vt:lpstr>
      <vt:lpstr>PowerPoint Presentation</vt:lpstr>
      <vt:lpstr>Felt-Oneness vs. Empathy-Altruism Hypothesis</vt:lpstr>
      <vt:lpstr>Felt-Oneness vs.  Empathy-Altruism Hypothesis</vt:lpstr>
      <vt:lpstr>Maner &amp; Gailliot (2007)</vt:lpstr>
      <vt:lpstr>Felt-Oneness vs. Empathy-Altruism Hypothesis</vt:lpstr>
      <vt:lpstr>Felt-Oneness vs. Empathy-Altruism Hypothesis</vt:lpstr>
      <vt:lpstr>Putting it Together</vt:lpstr>
      <vt:lpstr>Beechler (2011)</vt:lpstr>
      <vt:lpstr>Procedure</vt:lpstr>
      <vt:lpstr>Conditions</vt:lpstr>
      <vt:lpstr>Conditions –  2X2X2 Factorial Design</vt:lpstr>
      <vt:lpstr>Conditions – 2X2 Factorial Design</vt:lpstr>
      <vt:lpstr>Measures - Outcomes</vt:lpstr>
      <vt:lpstr>Measures - Outcomes</vt:lpstr>
      <vt:lpstr>Measures -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Perspectives Empathy Altruism vs. Felt Oneness</dc:title>
  <dc:creator>Image</dc:creator>
  <cp:lastModifiedBy>Image</cp:lastModifiedBy>
  <cp:revision>6</cp:revision>
  <dcterms:created xsi:type="dcterms:W3CDTF">2013-02-04T13:54:46Z</dcterms:created>
  <dcterms:modified xsi:type="dcterms:W3CDTF">2013-02-04T14:41:03Z</dcterms:modified>
</cp:coreProperties>
</file>