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04A14-4216-4BAD-836A-9412FCF65DB5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E81EF-0F3A-40DE-91EF-A19B8D9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3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8B6D-D1C1-4C6B-8DB3-FD693D4513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model that will actually be tested using path analysis.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So, the paths are the specific predictions, and those are given by the arrows.  </a:t>
            </a:r>
          </a:p>
          <a:p>
            <a:endParaRPr lang="en-US" baseline="0" dirty="0" smtClean="0"/>
          </a:p>
          <a:p>
            <a:r>
              <a:rPr lang="en-US" dirty="0" smtClean="0"/>
              <a:t>Now,</a:t>
            </a:r>
            <a:r>
              <a:rPr lang="en-US" baseline="0" dirty="0" smtClean="0"/>
              <a:t> the path analysis is going to give me some results.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Overall model fit</a:t>
            </a:r>
            <a:r>
              <a:rPr lang="en-US" baseline="0" dirty="0" smtClean="0"/>
              <a:t>.  Overall, how well is the overall model supported by the data?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Prediction of variables</a:t>
            </a:r>
            <a:r>
              <a:rPr lang="en-US" baseline="0" dirty="0" smtClean="0"/>
              <a:t>.  It will tell me which variables are significant predictors.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Structural model.  </a:t>
            </a:r>
            <a:r>
              <a:rPr lang="en-US" baseline="0" dirty="0" smtClean="0"/>
              <a:t>It will tell me how the model looks with all the variables tested – the relationships, whether any variables should be left out.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8B6D-D1C1-4C6B-8DB3-FD693D4513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model that will actually be tested using path analysis.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So, the paths are the specific predictions, and those are given by the arrows.  </a:t>
            </a:r>
          </a:p>
          <a:p>
            <a:endParaRPr lang="en-US" baseline="0" dirty="0" smtClean="0"/>
          </a:p>
          <a:p>
            <a:r>
              <a:rPr lang="en-US" dirty="0" smtClean="0"/>
              <a:t>Now,</a:t>
            </a:r>
            <a:r>
              <a:rPr lang="en-US" baseline="0" dirty="0" smtClean="0"/>
              <a:t> the path analysis is going to give me some results.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Overall model fit</a:t>
            </a:r>
            <a:r>
              <a:rPr lang="en-US" baseline="0" dirty="0" smtClean="0"/>
              <a:t>.  Overall, how well is the overall model supported by the data?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Prediction of variables</a:t>
            </a:r>
            <a:r>
              <a:rPr lang="en-US" baseline="0" dirty="0" smtClean="0"/>
              <a:t>.  It will tell me which variables are significant predictors.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Structural model.  </a:t>
            </a:r>
            <a:r>
              <a:rPr lang="en-US" baseline="0" dirty="0" smtClean="0"/>
              <a:t>It will tell me how the model looks with all the variables tested – the relationships, whether any variables should be left out.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8B6D-D1C1-4C6B-8DB3-FD693D4513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model that will actually be tested using path analysis.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So, the paths are the specific predictions, and those are given by the arrows.  </a:t>
            </a:r>
          </a:p>
          <a:p>
            <a:endParaRPr lang="en-US" baseline="0" dirty="0" smtClean="0"/>
          </a:p>
          <a:p>
            <a:r>
              <a:rPr lang="en-US" dirty="0" smtClean="0"/>
              <a:t>Now,</a:t>
            </a:r>
            <a:r>
              <a:rPr lang="en-US" baseline="0" dirty="0" smtClean="0"/>
              <a:t> the path analysis is going to give me some results.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Overall model fit</a:t>
            </a:r>
            <a:r>
              <a:rPr lang="en-US" baseline="0" dirty="0" smtClean="0"/>
              <a:t>.  Overall, how well is the overall model supported by the data?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Prediction of variables</a:t>
            </a:r>
            <a:r>
              <a:rPr lang="en-US" baseline="0" dirty="0" smtClean="0"/>
              <a:t>.  It will tell me which variables are significant predictors.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Structural model.  </a:t>
            </a:r>
            <a:r>
              <a:rPr lang="en-US" baseline="0" dirty="0" smtClean="0"/>
              <a:t>It will tell me how the model looks with all the variables tested – the relationships, whether any variables should be left out.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8B6D-D1C1-4C6B-8DB3-FD693D4513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model that will actually be tested using path analysis.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So, the paths are the specific predictions, and those are given by the arrows.  </a:t>
            </a:r>
          </a:p>
          <a:p>
            <a:endParaRPr lang="en-US" baseline="0" dirty="0" smtClean="0"/>
          </a:p>
          <a:p>
            <a:r>
              <a:rPr lang="en-US" dirty="0" smtClean="0"/>
              <a:t>Now,</a:t>
            </a:r>
            <a:r>
              <a:rPr lang="en-US" baseline="0" dirty="0" smtClean="0"/>
              <a:t> the path analysis is going to give me some results.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Overall model fit</a:t>
            </a:r>
            <a:r>
              <a:rPr lang="en-US" baseline="0" dirty="0" smtClean="0"/>
              <a:t>.  Overall, how well is the overall model supported by the data?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Prediction of variables</a:t>
            </a:r>
            <a:r>
              <a:rPr lang="en-US" baseline="0" dirty="0" smtClean="0"/>
              <a:t>.  It will tell me which variables are significant predictors.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="1" baseline="0" dirty="0" smtClean="0"/>
              <a:t>Structural model.  </a:t>
            </a:r>
            <a:r>
              <a:rPr lang="en-US" baseline="0" dirty="0" smtClean="0"/>
              <a:t>It will tell me how the model looks with all the variables tested – the relationships, whether any variables should be left out.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8B6D-D1C1-4C6B-8DB3-FD693D45134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CDC356-2A9E-432B-850B-655C6139957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EA5E52-DB17-4A26-A7DA-6DC0537C47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Components of a </a:t>
            </a:r>
            <a:r>
              <a:rPr lang="en-US" dirty="0" err="1" smtClean="0"/>
              <a:t>Prosocial</a:t>
            </a:r>
            <a:r>
              <a:rPr lang="en-US" dirty="0" smtClean="0"/>
              <a:t>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Week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Interpersonal Reactivity Index*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Perspective taking</a:t>
            </a:r>
          </a:p>
          <a:p>
            <a:pPr lvl="2"/>
            <a:r>
              <a:rPr lang="en-US" dirty="0" smtClean="0"/>
              <a:t>“I believe that there are two sides to every question and try to look at them both.”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Empathic concern</a:t>
            </a:r>
          </a:p>
          <a:p>
            <a:pPr lvl="2"/>
            <a:r>
              <a:rPr lang="en-US" dirty="0" smtClean="0"/>
              <a:t>“I am often quite touched by things that I see happen.”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Personal distress</a:t>
            </a:r>
          </a:p>
          <a:p>
            <a:pPr lvl="2"/>
            <a:r>
              <a:rPr lang="en-US" dirty="0" smtClean="0"/>
              <a:t>“When I am with a friend who is depressed, I become so uncomfortable that I can’t really talk to him.”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α’s</a:t>
            </a:r>
            <a:r>
              <a:rPr lang="en-US" dirty="0" smtClean="0"/>
              <a:t> = .68 - .77</a:t>
            </a:r>
          </a:p>
          <a:p>
            <a:pPr lvl="2"/>
            <a:endParaRPr lang="en-US" dirty="0" smtClean="0"/>
          </a:p>
          <a:p>
            <a:pPr lvl="2" algn="r">
              <a:buNone/>
            </a:pPr>
            <a:r>
              <a:rPr lang="en-US" sz="1700" dirty="0" smtClean="0"/>
              <a:t>*Davis (1983)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399032"/>
          </a:xfrm>
        </p:spPr>
        <p:txBody>
          <a:bodyPr/>
          <a:lstStyle/>
          <a:p>
            <a:r>
              <a:rPr lang="en-US" dirty="0" smtClean="0"/>
              <a:t>Measures - Disposition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Self-Report Altruism Scale*</a:t>
            </a:r>
          </a:p>
          <a:p>
            <a:pPr lvl="1"/>
            <a:r>
              <a:rPr lang="en-US" dirty="0" smtClean="0"/>
              <a:t>“I have given money to a charity.”</a:t>
            </a:r>
          </a:p>
          <a:p>
            <a:pPr lvl="2"/>
            <a:r>
              <a:rPr lang="en-US" dirty="0" err="1" smtClean="0"/>
              <a:t>α’s</a:t>
            </a:r>
            <a:r>
              <a:rPr lang="en-US" dirty="0" smtClean="0"/>
              <a:t> = .78 - .87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Social Desirability Scale**</a:t>
            </a:r>
          </a:p>
          <a:p>
            <a:pPr lvl="1"/>
            <a:r>
              <a:rPr lang="en-US" dirty="0" smtClean="0"/>
              <a:t>“I have never intensely disliked someone.”</a:t>
            </a:r>
          </a:p>
          <a:p>
            <a:pPr lvl="2"/>
            <a:r>
              <a:rPr lang="en-US" dirty="0" smtClean="0"/>
              <a:t>α = .88</a:t>
            </a:r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r>
              <a:rPr lang="en-US" sz="1600" dirty="0" smtClean="0"/>
              <a:t>*</a:t>
            </a:r>
            <a:r>
              <a:rPr lang="en-US" sz="1600" dirty="0" err="1" smtClean="0"/>
              <a:t>Rushton</a:t>
            </a:r>
            <a:r>
              <a:rPr lang="en-US" sz="1600" dirty="0" smtClean="0"/>
              <a:t> et al. (1981)</a:t>
            </a:r>
          </a:p>
          <a:p>
            <a:pPr lvl="2" algn="r">
              <a:buNone/>
            </a:pPr>
            <a:r>
              <a:rPr lang="en-US" sz="1600" dirty="0" smtClean="0"/>
              <a:t>**</a:t>
            </a:r>
            <a:r>
              <a:rPr lang="en-US" sz="1600" dirty="0" err="1" smtClean="0"/>
              <a:t>Crowne</a:t>
            </a:r>
            <a:r>
              <a:rPr lang="en-US" sz="1600" dirty="0" smtClean="0"/>
              <a:t> &amp; Marlowe (1960)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- Disposition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76200" y="685800"/>
            <a:ext cx="9067800" cy="5943600"/>
            <a:chOff x="300989" y="1676400"/>
            <a:chExt cx="8614411" cy="4495800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625090" y="3520831"/>
              <a:ext cx="12954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charset="0"/>
                </a:rPr>
                <a:t>PERS. TAKING</a:t>
              </a:r>
              <a:endParaRPr lang="en-US" b="1" dirty="0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4354829" y="2079869"/>
              <a:ext cx="1228725" cy="590550"/>
            </a:xfrm>
            <a:prstGeom prst="rect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REL. CLOSE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4501514" y="3351823"/>
              <a:ext cx="1228725" cy="457200"/>
            </a:xfrm>
            <a:prstGeom prst="rect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NURTURE</a:t>
              </a:r>
              <a:endParaRPr lang="en-US" sz="10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501514" y="4385408"/>
              <a:ext cx="1228725" cy="381000"/>
            </a:xfrm>
            <a:prstGeom prst="rect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SEVERITY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6781800" y="1733550"/>
              <a:ext cx="1143000" cy="3238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ONENESS</a:t>
              </a: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6429375" y="2436813"/>
              <a:ext cx="1183005" cy="53213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charset="0"/>
                </a:rPr>
                <a:t>EMPATHY</a:t>
              </a:r>
              <a:endParaRPr lang="en-US" b="1" dirty="0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6334125" y="4095750"/>
              <a:ext cx="1285875" cy="5524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SADNESS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6353175" y="5484813"/>
              <a:ext cx="1266825" cy="68738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charset="0"/>
                </a:rPr>
                <a:t>PERSONAL DISTRESS</a:t>
              </a:r>
              <a:endParaRPr lang="en-US" b="1" dirty="0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772400" y="3200400"/>
              <a:ext cx="1143000" cy="5905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INTENT TO HELP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371475" y="1676400"/>
              <a:ext cx="1228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WDRAW TEMP.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00989" y="3636108"/>
              <a:ext cx="1228725" cy="6916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PARENT-CHILD EXPECT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375284" y="4486031"/>
              <a:ext cx="1228725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PARENT CONTROL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333374" y="5451232"/>
              <a:ext cx="1560196" cy="66332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MORAL REASONING COMPOSITE</a:t>
              </a:r>
              <a:endParaRPr lang="en-US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6200" y="2094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CD4DE"/>
                </a:solidFill>
              </a:rPr>
              <a:t>DEVELOPMENT     DISPOSITION       CONTEXT            OUTCOMES</a:t>
            </a:r>
            <a:endParaRPr lang="en-US" sz="2000" b="1" dirty="0">
              <a:solidFill>
                <a:srgbClr val="ACD4DE"/>
              </a:solidFill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52400" y="2514600"/>
            <a:ext cx="1293395" cy="6044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PARENT PUNISH</a:t>
            </a:r>
            <a:endParaRPr 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154405" y="1752600"/>
            <a:ext cx="1293395" cy="6044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PARENT SUPPORT</a:t>
            </a:r>
            <a:endParaRPr 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2514600" y="4648200"/>
            <a:ext cx="1363579" cy="805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en-US" sz="10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HELPFUL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2514600" y="2133600"/>
            <a:ext cx="1363579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PERSONAL DISTRESS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41" name="Oval 6"/>
          <p:cNvSpPr>
            <a:spLocks noChangeArrowheads="1"/>
          </p:cNvSpPr>
          <p:nvPr/>
        </p:nvSpPr>
        <p:spPr bwMode="auto">
          <a:xfrm>
            <a:off x="2514600" y="1066800"/>
            <a:ext cx="1363579" cy="805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en-US" sz="10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EMPATHY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495800" y="5516105"/>
            <a:ext cx="1447800" cy="503695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ANTIPATH</a:t>
            </a:r>
            <a:endParaRPr 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24" name="Straight Arrow Connector 23"/>
          <p:cNvCxnSpPr>
            <a:stCxn id="31" idx="3"/>
          </p:cNvCxnSpPr>
          <p:nvPr/>
        </p:nvCxnSpPr>
        <p:spPr>
          <a:xfrm>
            <a:off x="1443791" y="988017"/>
            <a:ext cx="994609" cy="5359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1" idx="3"/>
            <a:endCxn id="40" idx="1"/>
          </p:cNvCxnSpPr>
          <p:nvPr/>
        </p:nvCxnSpPr>
        <p:spPr>
          <a:xfrm>
            <a:off x="1443791" y="988017"/>
            <a:ext cx="1070809" cy="14884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1" idx="3"/>
          </p:cNvCxnSpPr>
          <p:nvPr/>
        </p:nvCxnSpPr>
        <p:spPr>
          <a:xfrm>
            <a:off x="1443791" y="988017"/>
            <a:ext cx="994609" cy="3736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8" idx="3"/>
            <a:endCxn id="5" idx="1"/>
          </p:cNvCxnSpPr>
          <p:nvPr/>
        </p:nvCxnSpPr>
        <p:spPr>
          <a:xfrm>
            <a:off x="1447800" y="2054817"/>
            <a:ext cx="1074822" cy="1472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445795" y="1524000"/>
            <a:ext cx="992605" cy="12928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3"/>
          </p:cNvCxnSpPr>
          <p:nvPr/>
        </p:nvCxnSpPr>
        <p:spPr>
          <a:xfrm flipV="1">
            <a:off x="1445795" y="2590800"/>
            <a:ext cx="1145005" cy="226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" idx="1"/>
          </p:cNvCxnSpPr>
          <p:nvPr/>
        </p:nvCxnSpPr>
        <p:spPr>
          <a:xfrm>
            <a:off x="1445795" y="2816817"/>
            <a:ext cx="1076827" cy="7103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3"/>
          </p:cNvCxnSpPr>
          <p:nvPr/>
        </p:nvCxnSpPr>
        <p:spPr>
          <a:xfrm flipV="1">
            <a:off x="1369595" y="1600200"/>
            <a:ext cx="1068805" cy="213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3"/>
          </p:cNvCxnSpPr>
          <p:nvPr/>
        </p:nvCxnSpPr>
        <p:spPr>
          <a:xfrm flipV="1">
            <a:off x="1447800" y="2667000"/>
            <a:ext cx="990600" cy="20858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3"/>
          </p:cNvCxnSpPr>
          <p:nvPr/>
        </p:nvCxnSpPr>
        <p:spPr>
          <a:xfrm flipV="1">
            <a:off x="1752600" y="1600200"/>
            <a:ext cx="685800" cy="4514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3"/>
            <a:endCxn id="39" idx="1"/>
          </p:cNvCxnSpPr>
          <p:nvPr/>
        </p:nvCxnSpPr>
        <p:spPr>
          <a:xfrm flipV="1">
            <a:off x="1752600" y="5051156"/>
            <a:ext cx="762000" cy="1063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3"/>
            <a:endCxn id="5" idx="1"/>
          </p:cNvCxnSpPr>
          <p:nvPr/>
        </p:nvCxnSpPr>
        <p:spPr>
          <a:xfrm flipV="1">
            <a:off x="1752600" y="3527156"/>
            <a:ext cx="770022" cy="2587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1" idx="3"/>
          </p:cNvCxnSpPr>
          <p:nvPr/>
        </p:nvCxnSpPr>
        <p:spPr>
          <a:xfrm>
            <a:off x="3878179" y="1469756"/>
            <a:ext cx="2598821" cy="816244"/>
          </a:xfrm>
          <a:prstGeom prst="bentConnector3">
            <a:avLst>
              <a:gd name="adj1" fmla="val 1230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0" idx="3"/>
          </p:cNvCxnSpPr>
          <p:nvPr/>
        </p:nvCxnSpPr>
        <p:spPr>
          <a:xfrm flipV="1">
            <a:off x="3878179" y="2362200"/>
            <a:ext cx="2598821" cy="114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>
            <a:stCxn id="41" idx="0"/>
            <a:endCxn id="13" idx="1"/>
          </p:cNvCxnSpPr>
          <p:nvPr/>
        </p:nvCxnSpPr>
        <p:spPr>
          <a:xfrm rot="16200000" flipH="1">
            <a:off x="4556544" y="-293354"/>
            <a:ext cx="2024144" cy="4744452"/>
          </a:xfrm>
          <a:prstGeom prst="bentConnector4">
            <a:avLst>
              <a:gd name="adj1" fmla="val -11294"/>
              <a:gd name="adj2" fmla="val 5718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flipV="1">
            <a:off x="3886200" y="2209800"/>
            <a:ext cx="2667000" cy="2514600"/>
          </a:xfrm>
          <a:prstGeom prst="bentConnector3">
            <a:avLst>
              <a:gd name="adj1" fmla="val 1755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9" idx="3"/>
            <a:endCxn id="9" idx="1"/>
          </p:cNvCxnSpPr>
          <p:nvPr/>
        </p:nvCxnSpPr>
        <p:spPr>
          <a:xfrm flipV="1">
            <a:off x="3878179" y="975425"/>
            <a:ext cx="3019927" cy="4075731"/>
          </a:xfrm>
          <a:prstGeom prst="bentConnector3">
            <a:avLst>
              <a:gd name="adj1" fmla="val 770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5448300" y="2933700"/>
            <a:ext cx="1905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" idx="3"/>
          </p:cNvCxnSpPr>
          <p:nvPr/>
        </p:nvCxnSpPr>
        <p:spPr>
          <a:xfrm>
            <a:off x="5791200" y="4519048"/>
            <a:ext cx="838200" cy="1119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3"/>
            <a:endCxn id="11" idx="1"/>
          </p:cNvCxnSpPr>
          <p:nvPr/>
        </p:nvCxnSpPr>
        <p:spPr>
          <a:xfrm flipV="1">
            <a:off x="5791200" y="4249442"/>
            <a:ext cx="635669" cy="2696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" idx="0"/>
          </p:cNvCxnSpPr>
          <p:nvPr/>
        </p:nvCxnSpPr>
        <p:spPr>
          <a:xfrm rot="5400000" flipH="1" flipV="1">
            <a:off x="5810752" y="2229351"/>
            <a:ext cx="1371600" cy="2704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" idx="3"/>
          </p:cNvCxnSpPr>
          <p:nvPr/>
        </p:nvCxnSpPr>
        <p:spPr>
          <a:xfrm flipV="1">
            <a:off x="5636795" y="1066800"/>
            <a:ext cx="1145005" cy="542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" idx="3"/>
          </p:cNvCxnSpPr>
          <p:nvPr/>
        </p:nvCxnSpPr>
        <p:spPr>
          <a:xfrm>
            <a:off x="5636795" y="1609564"/>
            <a:ext cx="992605" cy="4029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" idx="3"/>
            <a:endCxn id="11" idx="0"/>
          </p:cNvCxnSpPr>
          <p:nvPr/>
        </p:nvCxnSpPr>
        <p:spPr>
          <a:xfrm>
            <a:off x="5636795" y="1609564"/>
            <a:ext cx="1466850" cy="22746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638800" y="1905000"/>
            <a:ext cx="22860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22" idx="3"/>
          </p:cNvCxnSpPr>
          <p:nvPr/>
        </p:nvCxnSpPr>
        <p:spPr>
          <a:xfrm flipV="1">
            <a:off x="5943600" y="2438400"/>
            <a:ext cx="685800" cy="3329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/>
          <p:nvPr/>
        </p:nvCxnSpPr>
        <p:spPr>
          <a:xfrm rot="5400000" flipH="1" flipV="1">
            <a:off x="4211054" y="2570748"/>
            <a:ext cx="4648199" cy="1183106"/>
          </a:xfrm>
          <a:prstGeom prst="bentConnector3">
            <a:avLst>
              <a:gd name="adj1" fmla="val 1005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22" idx="3"/>
          </p:cNvCxnSpPr>
          <p:nvPr/>
        </p:nvCxnSpPr>
        <p:spPr>
          <a:xfrm flipV="1">
            <a:off x="5943600" y="4648200"/>
            <a:ext cx="914400" cy="11197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057400" y="6172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χ²</a:t>
            </a:r>
            <a:r>
              <a:rPr lang="en-US" b="1" dirty="0" smtClean="0"/>
              <a:t> (95, </a:t>
            </a:r>
            <a:r>
              <a:rPr lang="en-US" b="1" i="1" dirty="0" smtClean="0"/>
              <a:t>N</a:t>
            </a:r>
            <a:r>
              <a:rPr lang="en-US" b="1" dirty="0" smtClean="0"/>
              <a:t> = 339) = 123.96, </a:t>
            </a:r>
            <a:r>
              <a:rPr lang="en-US" b="1" i="1" dirty="0" smtClean="0"/>
              <a:t>p</a:t>
            </a:r>
            <a:r>
              <a:rPr lang="en-US" b="1" dirty="0" smtClean="0"/>
              <a:t> &lt; .01; CFI = .97, RMSEA = .04</a:t>
            </a:r>
            <a:endParaRPr lang="en-US" b="1" dirty="0"/>
          </a:p>
        </p:txBody>
      </p:sp>
      <p:cxnSp>
        <p:nvCxnSpPr>
          <p:cNvPr id="107" name="Straight Arrow Connector 106"/>
          <p:cNvCxnSpPr>
            <a:stCxn id="9" idx="3"/>
          </p:cNvCxnSpPr>
          <p:nvPr/>
        </p:nvCxnSpPr>
        <p:spPr>
          <a:xfrm>
            <a:off x="8101264" y="975425"/>
            <a:ext cx="509336" cy="1691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" idx="3"/>
          </p:cNvCxnSpPr>
          <p:nvPr/>
        </p:nvCxnSpPr>
        <p:spPr>
          <a:xfrm>
            <a:off x="7772400" y="2042839"/>
            <a:ext cx="609600" cy="6241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2522622" y="1691091"/>
            <a:ext cx="5249779" cy="2239020"/>
            <a:chOff x="2625090" y="2436813"/>
            <a:chExt cx="4987290" cy="1693618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625090" y="3520831"/>
              <a:ext cx="12954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charset="0"/>
                </a:rPr>
                <a:t>PERS. TAKING</a:t>
              </a:r>
              <a:endParaRPr lang="en-US" b="1" dirty="0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6429375" y="2436813"/>
              <a:ext cx="1183005" cy="53213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charset="0"/>
                </a:rPr>
                <a:t>EMPATHY</a:t>
              </a:r>
              <a:endParaRPr lang="en-US" b="1" dirty="0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6200" y="2094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CD4DE"/>
                </a:solidFill>
              </a:rPr>
              <a:t>		    DISPOSITION 			   OUTCOMES</a:t>
            </a:r>
            <a:endParaRPr lang="en-US" sz="2000" b="1" dirty="0">
              <a:solidFill>
                <a:srgbClr val="ACD4DE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/>
        </p:nvSpPr>
        <p:spPr bwMode="auto">
          <a:xfrm>
            <a:off x="2514600" y="1066800"/>
            <a:ext cx="1363579" cy="805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en-US" sz="10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EMPATHY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989208">
            <a:off x="4053525" y="1481869"/>
            <a:ext cx="2431234" cy="29754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86200" y="681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.09 (NS)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2057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11" name="Right Arrow 10"/>
          <p:cNvSpPr/>
          <p:nvPr/>
        </p:nvSpPr>
        <p:spPr>
          <a:xfrm rot="19937312">
            <a:off x="3803396" y="2788964"/>
            <a:ext cx="2907709" cy="36106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19600" y="3352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.08 (NS)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16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6200" y="2094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CD4DE"/>
                </a:solidFill>
              </a:rPr>
              <a:t>		    DISPOSITION 			   OUTCOMES</a:t>
            </a:r>
            <a:endParaRPr lang="en-US" sz="2000" b="1" dirty="0">
              <a:solidFill>
                <a:srgbClr val="ACD4DE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/>
        </p:nvSpPr>
        <p:spPr bwMode="auto">
          <a:xfrm>
            <a:off x="2514600" y="1066800"/>
            <a:ext cx="1363579" cy="805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en-US" sz="10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EMPATHY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1459072">
            <a:off x="3926708" y="2095927"/>
            <a:ext cx="4042605" cy="28473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48200" y="1138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.12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2057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7940842" y="2700580"/>
            <a:ext cx="1203158" cy="7807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INTENT TO HELP</a:t>
            </a:r>
            <a:endParaRPr 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6527133" y="1691091"/>
            <a:ext cx="1245268" cy="7034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EMPATHY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094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CD4DE"/>
                </a:solidFill>
              </a:rPr>
              <a:t>		    DISPOSITION 			OUTCOMES</a:t>
            </a:r>
            <a:endParaRPr lang="en-US" sz="2000" b="1" dirty="0">
              <a:solidFill>
                <a:srgbClr val="ACD4DE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9582390">
            <a:off x="3611286" y="3393698"/>
            <a:ext cx="3493858" cy="31329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.15</a:t>
            </a:r>
            <a:endParaRPr lang="en-US" sz="2400" b="1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797842" y="838200"/>
            <a:ext cx="1203158" cy="4281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ONENESS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2514600" y="4648200"/>
            <a:ext cx="1363579" cy="805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en-US" sz="10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cs typeface="Arial" charset="0"/>
              </a:rPr>
              <a:t>HELPFUL</a:t>
            </a:r>
            <a:endParaRPr lang="en-US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8969691">
            <a:off x="2497328" y="2712286"/>
            <a:ext cx="4795563" cy="32540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9200" y="3957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.12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14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Females</a:t>
            </a:r>
          </a:p>
          <a:p>
            <a:pPr lvl="1"/>
            <a:r>
              <a:rPr lang="en-US" dirty="0" smtClean="0"/>
              <a:t>More withdrawn temperament</a:t>
            </a:r>
          </a:p>
          <a:p>
            <a:pPr lvl="2"/>
            <a:r>
              <a:rPr lang="en-US" dirty="0" smtClean="0"/>
              <a:t>t(275) = 3.17, p = .002</a:t>
            </a:r>
          </a:p>
          <a:p>
            <a:pPr lvl="1"/>
            <a:r>
              <a:rPr lang="en-US" dirty="0" smtClean="0"/>
              <a:t>Greater parent-child expectations</a:t>
            </a:r>
          </a:p>
          <a:p>
            <a:pPr lvl="2"/>
            <a:r>
              <a:rPr lang="en-US" dirty="0" smtClean="0"/>
              <a:t>t(266) = 4.24, p = .001</a:t>
            </a:r>
          </a:p>
          <a:p>
            <a:pPr lvl="1"/>
            <a:r>
              <a:rPr lang="en-US" dirty="0" smtClean="0"/>
              <a:t>More dispositional empathy*</a:t>
            </a:r>
          </a:p>
          <a:p>
            <a:pPr lvl="2"/>
            <a:r>
              <a:rPr lang="en-US" dirty="0" smtClean="0"/>
              <a:t>t(277) = 3.51, p = .001</a:t>
            </a:r>
          </a:p>
          <a:p>
            <a:pPr lvl="1"/>
            <a:r>
              <a:rPr lang="en-US" dirty="0" smtClean="0"/>
              <a:t>More dispositional personal distress*</a:t>
            </a:r>
          </a:p>
          <a:p>
            <a:pPr lvl="2"/>
            <a:r>
              <a:rPr lang="en-US" dirty="0" smtClean="0"/>
              <a:t>t(277) = 2.08, p = .039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Did not significantly predict empathy, personal distress</a:t>
            </a:r>
          </a:p>
          <a:p>
            <a:pPr lvl="2"/>
            <a:r>
              <a:rPr lang="en-US" dirty="0" smtClean="0"/>
              <a:t>Did not yield better model fit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0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Social desirability correlated with</a:t>
            </a:r>
          </a:p>
          <a:p>
            <a:pPr lvl="1"/>
            <a:r>
              <a:rPr lang="en-US" dirty="0" smtClean="0"/>
              <a:t>Less withdrawn temperament (r = -.31)</a:t>
            </a:r>
          </a:p>
          <a:p>
            <a:pPr lvl="1"/>
            <a:r>
              <a:rPr lang="en-US" dirty="0" smtClean="0"/>
              <a:t>More parental support (r = .25)</a:t>
            </a:r>
          </a:p>
          <a:p>
            <a:pPr lvl="1"/>
            <a:r>
              <a:rPr lang="en-US" dirty="0" smtClean="0"/>
              <a:t>Higher levels of moral reasoning (r = .18)</a:t>
            </a:r>
          </a:p>
          <a:p>
            <a:pPr lvl="1"/>
            <a:r>
              <a:rPr lang="en-US" dirty="0" smtClean="0"/>
              <a:t>More perspective taking (r = .33)</a:t>
            </a:r>
          </a:p>
          <a:p>
            <a:pPr lvl="1"/>
            <a:r>
              <a:rPr lang="en-US" dirty="0" smtClean="0"/>
              <a:t>Greater dispositional empathy (r = .14)</a:t>
            </a:r>
          </a:p>
          <a:p>
            <a:pPr lvl="1"/>
            <a:r>
              <a:rPr lang="en-US" dirty="0" smtClean="0"/>
              <a:t>Less dispositional personal distress (r = -.14)</a:t>
            </a:r>
          </a:p>
          <a:p>
            <a:pPr lvl="1"/>
            <a:r>
              <a:rPr lang="en-US" dirty="0" smtClean="0"/>
              <a:t>More helpfulness (r = .24)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Did not significantly predict outcomes</a:t>
            </a:r>
          </a:p>
          <a:p>
            <a:pPr lvl="2"/>
            <a:r>
              <a:rPr lang="en-US" dirty="0" smtClean="0"/>
              <a:t>Did not yield better fit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Desirability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2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Mission 4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i="1" dirty="0"/>
              <a:t>Expose yourself to some need that makes you uncomfortable (ASPCA commercials, for example).  What do you want to do?  How do you feel?  Explain.</a:t>
            </a:r>
          </a:p>
        </p:txBody>
      </p:sp>
    </p:spTree>
    <p:extLst>
      <p:ext uri="{BB962C8B-B14F-4D97-AF65-F5344CB8AC3E}">
        <p14:creationId xmlns:p14="http://schemas.microsoft.com/office/powerpoint/2010/main" val="213720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 err="1"/>
              <a:t>Prosocial</a:t>
            </a:r>
            <a:r>
              <a:rPr lang="en-US" dirty="0"/>
              <a:t> personality measures</a:t>
            </a:r>
          </a:p>
          <a:p>
            <a:endParaRPr lang="en-US" dirty="0" smtClean="0"/>
          </a:p>
          <a:p>
            <a:r>
              <a:rPr lang="en-US" dirty="0" smtClean="0"/>
              <a:t>The components of </a:t>
            </a:r>
            <a:r>
              <a:rPr lang="en-US" dirty="0" err="1" smtClean="0"/>
              <a:t>prosocial</a:t>
            </a:r>
            <a:r>
              <a:rPr lang="en-US" dirty="0" smtClean="0"/>
              <a:t> personality</a:t>
            </a:r>
          </a:p>
          <a:p>
            <a:pPr lvl="1"/>
            <a:r>
              <a:rPr lang="en-US" dirty="0" err="1" smtClean="0"/>
              <a:t>Penner’s</a:t>
            </a:r>
            <a:r>
              <a:rPr lang="en-US" dirty="0" smtClean="0"/>
              <a:t> PSB – Article Summary</a:t>
            </a:r>
          </a:p>
          <a:p>
            <a:pPr lvl="1"/>
            <a:r>
              <a:rPr lang="en-US" dirty="0" smtClean="0"/>
              <a:t>Comparing your findings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Beechler</a:t>
            </a:r>
            <a:r>
              <a:rPr lang="en-US" dirty="0" smtClean="0"/>
              <a:t> (2011) dissertation findings</a:t>
            </a:r>
          </a:p>
          <a:p>
            <a:endParaRPr lang="en-US" dirty="0" smtClean="0"/>
          </a:p>
          <a:p>
            <a:r>
              <a:rPr lang="en-US" dirty="0" smtClean="0"/>
              <a:t>Missions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13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br>
              <a:rPr lang="en-US" dirty="0" smtClean="0"/>
            </a:br>
            <a:r>
              <a:rPr lang="en-US" dirty="0" err="1" smtClean="0"/>
              <a:t>Prosocial</a:t>
            </a:r>
            <a:r>
              <a:rPr lang="en-US" dirty="0" smtClean="0"/>
              <a:t>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types of characteristics are found in people who are more </a:t>
            </a:r>
            <a:r>
              <a:rPr lang="en-US" i="1" dirty="0" err="1" smtClean="0"/>
              <a:t>prosocial</a:t>
            </a:r>
            <a:r>
              <a:rPr lang="en-US" i="1" dirty="0" smtClean="0"/>
              <a:t> or altruistic?</a:t>
            </a:r>
          </a:p>
          <a:p>
            <a:endParaRPr lang="en-US" i="1" dirty="0"/>
          </a:p>
          <a:p>
            <a:r>
              <a:rPr lang="en-US" i="1" dirty="0" smtClean="0"/>
              <a:t>What types of behaviors are characteristic of people who are more </a:t>
            </a:r>
            <a:r>
              <a:rPr lang="en-US" i="1" dirty="0" err="1" smtClean="0"/>
              <a:t>prosocial</a:t>
            </a:r>
            <a:r>
              <a:rPr lang="en-US" i="1" dirty="0" smtClean="0"/>
              <a:t> or altruistic?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349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Penner</a:t>
            </a:r>
            <a:r>
              <a:rPr lang="en-US" dirty="0" smtClean="0"/>
              <a:t>, </a:t>
            </a:r>
            <a:r>
              <a:rPr lang="en-US" dirty="0" err="1" smtClean="0"/>
              <a:t>Fritzsche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Craiger</a:t>
            </a:r>
            <a:r>
              <a:rPr lang="en-US" dirty="0" smtClean="0"/>
              <a:t>, &amp; </a:t>
            </a:r>
            <a:r>
              <a:rPr lang="en-US" dirty="0" err="1" smtClean="0"/>
              <a:t>Freifeld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391400" cy="2286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Measuring the </a:t>
            </a:r>
            <a:r>
              <a:rPr lang="en-US" sz="3200" dirty="0" err="1" smtClean="0"/>
              <a:t>Prosocial</a:t>
            </a:r>
            <a:r>
              <a:rPr lang="en-US" sz="3200" dirty="0" smtClean="0"/>
              <a:t> Personality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494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Penner</a:t>
            </a:r>
            <a:r>
              <a:rPr lang="en-US" dirty="0" smtClean="0"/>
              <a:t> et al. (1995)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94192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13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Penner</a:t>
            </a:r>
            <a:r>
              <a:rPr lang="en-US" dirty="0" smtClean="0"/>
              <a:t> et al. (1995)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3" y="1600200"/>
            <a:ext cx="8822207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63" y="4267200"/>
            <a:ext cx="8770637" cy="184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41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Penner</a:t>
            </a:r>
            <a:r>
              <a:rPr lang="en-US" dirty="0" smtClean="0"/>
              <a:t> et al. (1995)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10" y="1728788"/>
            <a:ext cx="686499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03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dtZkYJTYXuc/S-qzPJIpQSI/AAAAAAAAAZ4/KLgD8GMNVRU/s1600/SLOW+DOW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4191001" y="76200"/>
            <a:ext cx="4800600" cy="680235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Two factors to </a:t>
            </a:r>
            <a:r>
              <a:rPr lang="en-US" dirty="0" err="1" smtClean="0"/>
              <a:t>prosocial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smtClean="0"/>
              <a:t>personality*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Prosocial</a:t>
            </a:r>
            <a:r>
              <a:rPr lang="en-US" dirty="0" smtClean="0"/>
              <a:t> affect and cognitions</a:t>
            </a:r>
          </a:p>
          <a:p>
            <a:pPr lvl="2"/>
            <a:r>
              <a:rPr lang="en-US" dirty="0" smtClean="0"/>
              <a:t>Empathic concern</a:t>
            </a:r>
          </a:p>
          <a:p>
            <a:pPr lvl="2"/>
            <a:r>
              <a:rPr lang="en-US" dirty="0" smtClean="0"/>
              <a:t>Ascription of responsibility</a:t>
            </a:r>
          </a:p>
          <a:p>
            <a:pPr lvl="2"/>
            <a:r>
              <a:rPr lang="en-US" dirty="0" smtClean="0"/>
              <a:t>Perspective taking</a:t>
            </a:r>
          </a:p>
          <a:p>
            <a:pPr lvl="2"/>
            <a:r>
              <a:rPr lang="en-US" dirty="0" smtClean="0"/>
              <a:t>Other-oriented moral reasoning</a:t>
            </a:r>
          </a:p>
          <a:p>
            <a:pPr lvl="2"/>
            <a:r>
              <a:rPr lang="en-US" dirty="0" smtClean="0"/>
              <a:t>Group-oriented moral reasoning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Prosocial</a:t>
            </a:r>
            <a:r>
              <a:rPr lang="en-US" dirty="0" smtClean="0"/>
              <a:t> Behaviors</a:t>
            </a:r>
          </a:p>
          <a:p>
            <a:pPr lvl="2"/>
            <a:r>
              <a:rPr lang="en-US" dirty="0" smtClean="0"/>
              <a:t>Helpfulness</a:t>
            </a:r>
          </a:p>
          <a:p>
            <a:pPr lvl="2"/>
            <a:r>
              <a:rPr lang="en-US" dirty="0" smtClean="0"/>
              <a:t>Personal Distress (-)</a:t>
            </a:r>
          </a:p>
          <a:p>
            <a:pPr lvl="1"/>
            <a:endParaRPr lang="en-US" dirty="0" smtClean="0"/>
          </a:p>
          <a:p>
            <a:pPr lvl="1" algn="r">
              <a:buNone/>
            </a:pPr>
            <a:r>
              <a:rPr lang="en-US" sz="1600" dirty="0" smtClean="0"/>
              <a:t>*</a:t>
            </a:r>
            <a:r>
              <a:rPr lang="en-US" sz="1600" dirty="0" err="1" smtClean="0"/>
              <a:t>Penner</a:t>
            </a:r>
            <a:r>
              <a:rPr lang="en-US" sz="1600" dirty="0" smtClean="0"/>
              <a:t> et al., 1995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Prosocial</a:t>
            </a:r>
            <a:r>
              <a:rPr lang="en-US" dirty="0" smtClean="0"/>
              <a:t> </a:t>
            </a:r>
            <a:r>
              <a:rPr lang="en-US" dirty="0" smtClean="0"/>
              <a:t>Dispositions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dtZkYJTYXuc/S-qzPJIpQSI/AAAAAAAAAZ4/KLgD8GMNVRU/s1600/SLOW+DOWN.jpg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4191001" y="76200"/>
            <a:ext cx="4800600" cy="680235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5376672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Stability in </a:t>
            </a:r>
            <a:r>
              <a:rPr lang="en-US" dirty="0" err="1" smtClean="0"/>
              <a:t>prosocial</a:t>
            </a:r>
            <a:r>
              <a:rPr lang="en-US" dirty="0" smtClean="0"/>
              <a:t> dispositions*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Across Time</a:t>
            </a:r>
          </a:p>
          <a:p>
            <a:pPr lvl="2"/>
            <a:r>
              <a:rPr lang="en-US" dirty="0" smtClean="0"/>
              <a:t>Childhood </a:t>
            </a:r>
            <a:r>
              <a:rPr lang="en-US" dirty="0" smtClean="0">
                <a:sym typeface="Wingdings" pitchFamily="2" charset="2"/>
              </a:rPr>
              <a:t> young adulthood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Across Context</a:t>
            </a:r>
          </a:p>
          <a:p>
            <a:pPr lvl="2"/>
            <a:r>
              <a:rPr lang="en-US" dirty="0" smtClean="0"/>
              <a:t>Multiple raters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r">
              <a:buNone/>
            </a:pPr>
            <a:r>
              <a:rPr lang="en-US" sz="1600" dirty="0" smtClean="0"/>
              <a:t>*Eisenberg et al., 2002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Prosocial</a:t>
            </a:r>
            <a:r>
              <a:rPr lang="en-US" dirty="0" smtClean="0"/>
              <a:t> </a:t>
            </a:r>
            <a:r>
              <a:rPr lang="en-US" dirty="0" smtClean="0"/>
              <a:t>Dispositions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931</Words>
  <Application>Microsoft Office PowerPoint</Application>
  <PresentationFormat>On-screen Show (4:3)</PresentationFormat>
  <Paragraphs>206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The Components of a Prosocial Personality</vt:lpstr>
      <vt:lpstr>Today</vt:lpstr>
      <vt:lpstr>Components of  Prosocial Personality</vt:lpstr>
      <vt:lpstr>Penner, Fritzsche,  Craiger, &amp; Freifeld</vt:lpstr>
      <vt:lpstr>Penner et al. (1995)</vt:lpstr>
      <vt:lpstr>Penner et al. (1995)</vt:lpstr>
      <vt:lpstr>Penner et al. (1995)</vt:lpstr>
      <vt:lpstr>Prosocial Dispositions</vt:lpstr>
      <vt:lpstr>Prosocial Dispositions</vt:lpstr>
      <vt:lpstr>Measures - Disposition</vt:lpstr>
      <vt:lpstr>Measures - Disposition</vt:lpstr>
      <vt:lpstr>PowerPoint Presentation</vt:lpstr>
      <vt:lpstr>PowerPoint Presentation</vt:lpstr>
      <vt:lpstr>PowerPoint Presentation</vt:lpstr>
      <vt:lpstr>PowerPoint Presentation</vt:lpstr>
      <vt:lpstr>Gender</vt:lpstr>
      <vt:lpstr>Social Desirability</vt:lpstr>
      <vt:lpstr>Mission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Components of a Prosocial Personality</dc:title>
  <dc:creator>Image</dc:creator>
  <cp:lastModifiedBy>Image</cp:lastModifiedBy>
  <cp:revision>6</cp:revision>
  <dcterms:created xsi:type="dcterms:W3CDTF">2013-02-24T20:50:15Z</dcterms:created>
  <dcterms:modified xsi:type="dcterms:W3CDTF">2013-02-24T22:15:28Z</dcterms:modified>
</cp:coreProperties>
</file>