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7" r:id="rId10"/>
    <p:sldId id="264" r:id="rId11"/>
    <p:sldId id="265"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D9D184C-7121-4CB9-8B76-4934B24FA2F5}" type="datetimeFigureOut">
              <a:rPr lang="en-US" smtClean="0"/>
              <a:t>3/18/2013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702333A-4EA4-4CC1-993A-30313826D1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9D184C-7121-4CB9-8B76-4934B24FA2F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333A-4EA4-4CC1-993A-30313826D1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9D184C-7121-4CB9-8B76-4934B24FA2F5}"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333A-4EA4-4CC1-993A-30313826D1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D9D184C-7121-4CB9-8B76-4934B24FA2F5}" type="datetimeFigureOut">
              <a:rPr lang="en-US" smtClean="0"/>
              <a:t>3/18/2013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702333A-4EA4-4CC1-993A-30313826D1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D9D184C-7121-4CB9-8B76-4934B24FA2F5}" type="datetimeFigureOut">
              <a:rPr lang="en-US" smtClean="0"/>
              <a:t>3/18/2013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702333A-4EA4-4CC1-993A-30313826D172}"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D9D184C-7121-4CB9-8B76-4934B24FA2F5}" type="datetimeFigureOut">
              <a:rPr lang="en-US" smtClean="0"/>
              <a:t>3/18/2013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702333A-4EA4-4CC1-993A-30313826D1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D9D184C-7121-4CB9-8B76-4934B24FA2F5}" type="datetimeFigureOut">
              <a:rPr lang="en-US" smtClean="0"/>
              <a:t>3/18/2013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702333A-4EA4-4CC1-993A-30313826D1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9D184C-7121-4CB9-8B76-4934B24FA2F5}" type="datetimeFigureOut">
              <a:rPr lang="en-US" smtClean="0"/>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333A-4EA4-4CC1-993A-30313826D1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D9D184C-7121-4CB9-8B76-4934B24FA2F5}" type="datetimeFigureOut">
              <a:rPr lang="en-US" smtClean="0"/>
              <a:t>3/18/2013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702333A-4EA4-4CC1-993A-30313826D1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D9D184C-7121-4CB9-8B76-4934B24FA2F5}" type="datetimeFigureOut">
              <a:rPr lang="en-US" smtClean="0"/>
              <a:t>3/18/2013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702333A-4EA4-4CC1-993A-30313826D1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D9D184C-7121-4CB9-8B76-4934B24FA2F5}" type="datetimeFigureOut">
              <a:rPr lang="en-US" smtClean="0"/>
              <a:t>3/18/2013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702333A-4EA4-4CC1-993A-30313826D1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D9D184C-7121-4CB9-8B76-4934B24FA2F5}" type="datetimeFigureOut">
              <a:rPr lang="en-US" smtClean="0"/>
              <a:t>3/18/2013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702333A-4EA4-4CC1-993A-30313826D1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youtube.com/watch?v=9_1Rt1R4xbM"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aS-QLB8ELyk"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youtube.com/watch?v=Z-eU5xZW7c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youtube.com/watch?annotation_id=annotation_528682&amp;feature=iv&amp;src_vid=5czp9S4u26M&amp;v=5czp9S4u26M#t=2m51.9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1470025"/>
          </a:xfrm>
        </p:spPr>
        <p:txBody>
          <a:bodyPr>
            <a:normAutofit fontScale="90000"/>
          </a:bodyPr>
          <a:lstStyle/>
          <a:p>
            <a:r>
              <a:rPr lang="en-US" dirty="0" smtClean="0"/>
              <a:t>Developmental Perspectives:</a:t>
            </a:r>
            <a:br>
              <a:rPr lang="en-US" dirty="0" smtClean="0"/>
            </a:br>
            <a:r>
              <a:rPr lang="en-US" sz="3300" dirty="0" smtClean="0"/>
              <a:t>Maturation</a:t>
            </a:r>
            <a:r>
              <a:rPr lang="en-US" sz="3300" dirty="0"/>
              <a:t> </a:t>
            </a:r>
            <a:r>
              <a:rPr lang="en-US" sz="3300" dirty="0" smtClean="0"/>
              <a:t>and </a:t>
            </a:r>
            <a:r>
              <a:rPr lang="en-US" sz="3300" dirty="0" err="1" smtClean="0"/>
              <a:t>Prosocial</a:t>
            </a:r>
            <a:r>
              <a:rPr lang="en-US" sz="3300" dirty="0" smtClean="0"/>
              <a:t> Moral Reasoning</a:t>
            </a:r>
            <a:endParaRPr lang="en-US" sz="3300" dirty="0"/>
          </a:p>
        </p:txBody>
      </p:sp>
      <p:sp>
        <p:nvSpPr>
          <p:cNvPr id="3" name="Subtitle 2"/>
          <p:cNvSpPr>
            <a:spLocks noGrp="1"/>
          </p:cNvSpPr>
          <p:nvPr>
            <p:ph type="subTitle" idx="1"/>
          </p:nvPr>
        </p:nvSpPr>
        <p:spPr>
          <a:xfrm>
            <a:off x="776288" y="1600200"/>
            <a:ext cx="8062912" cy="1752600"/>
          </a:xfrm>
        </p:spPr>
        <p:txBody>
          <a:bodyPr/>
          <a:lstStyle/>
          <a:p>
            <a:endParaRPr lang="en-US" dirty="0" smtClean="0"/>
          </a:p>
          <a:p>
            <a:r>
              <a:rPr lang="en-US" dirty="0" smtClean="0"/>
              <a:t>Week 9</a:t>
            </a:r>
            <a:endParaRPr lang="en-US" dirty="0"/>
          </a:p>
        </p:txBody>
      </p:sp>
    </p:spTree>
    <p:extLst>
      <p:ext uri="{BB962C8B-B14F-4D97-AF65-F5344CB8AC3E}">
        <p14:creationId xmlns:p14="http://schemas.microsoft.com/office/powerpoint/2010/main" val="3418057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763000" cy="4134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04800" y="4876800"/>
            <a:ext cx="8534400" cy="1200329"/>
          </a:xfrm>
          <a:prstGeom prst="rect">
            <a:avLst/>
          </a:prstGeom>
        </p:spPr>
        <p:txBody>
          <a:bodyPr wrap="square">
            <a:spAutoFit/>
          </a:bodyPr>
          <a:lstStyle/>
          <a:p>
            <a:r>
              <a:rPr lang="en-US" dirty="0" smtClean="0"/>
              <a:t>Hedonistic: “It depends how much fun Mary expects the party to be, and what sorts of things are happening at the party”)</a:t>
            </a:r>
          </a:p>
          <a:p>
            <a:endParaRPr lang="en-US" dirty="0" smtClean="0"/>
          </a:p>
          <a:p>
            <a:r>
              <a:rPr lang="en-US" dirty="0" smtClean="0"/>
              <a:t>Needs-oriented item: “It depends whether the girl really needs help or not”</a:t>
            </a:r>
            <a:endParaRPr lang="en-US" dirty="0"/>
          </a:p>
        </p:txBody>
      </p:sp>
    </p:spTree>
    <p:extLst>
      <p:ext uri="{BB962C8B-B14F-4D97-AF65-F5344CB8AC3E}">
        <p14:creationId xmlns:p14="http://schemas.microsoft.com/office/powerpoint/2010/main" val="2960941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Eisenberg’s Levels of </a:t>
            </a:r>
            <a:r>
              <a:rPr lang="en-US" dirty="0" err="1" smtClean="0"/>
              <a:t>Prosocial</a:t>
            </a:r>
            <a:r>
              <a:rPr lang="en-US" dirty="0" smtClean="0"/>
              <a:t> Reasoning</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2600"/>
            <a:ext cx="8840096" cy="289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81000" y="4953000"/>
            <a:ext cx="8229600" cy="1754326"/>
          </a:xfrm>
          <a:prstGeom prst="rect">
            <a:avLst/>
          </a:prstGeom>
        </p:spPr>
        <p:txBody>
          <a:bodyPr wrap="square">
            <a:spAutoFit/>
          </a:bodyPr>
          <a:lstStyle/>
          <a:p>
            <a:r>
              <a:rPr lang="en-US" dirty="0" smtClean="0"/>
              <a:t>Stereotypic: “It depends if Mary thinks it’s the decent thing to do or not”</a:t>
            </a:r>
          </a:p>
          <a:p>
            <a:endParaRPr lang="en-US" dirty="0"/>
          </a:p>
          <a:p>
            <a:r>
              <a:rPr lang="en-US" dirty="0" smtClean="0"/>
              <a:t>Approval: </a:t>
            </a:r>
            <a:r>
              <a:rPr lang="en-US" dirty="0" smtClean="0"/>
              <a:t>“It depends whether Mary's parents and friends will think she did the right or she did the wrong thing”</a:t>
            </a:r>
            <a:endParaRPr lang="en-US" dirty="0" smtClean="0"/>
          </a:p>
          <a:p>
            <a:endParaRPr lang="en-US" dirty="0"/>
          </a:p>
          <a:p>
            <a:r>
              <a:rPr lang="en-US" dirty="0" smtClean="0"/>
              <a:t> </a:t>
            </a:r>
            <a:endParaRPr lang="en-US" dirty="0"/>
          </a:p>
        </p:txBody>
      </p:sp>
    </p:spTree>
    <p:extLst>
      <p:ext uri="{BB962C8B-B14F-4D97-AF65-F5344CB8AC3E}">
        <p14:creationId xmlns:p14="http://schemas.microsoft.com/office/powerpoint/2010/main" val="3366516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Eisenberg’s Levels of </a:t>
            </a:r>
            <a:r>
              <a:rPr lang="en-US" dirty="0" err="1" smtClean="0"/>
              <a:t>Prosocial</a:t>
            </a:r>
            <a:r>
              <a:rPr lang="en-US" dirty="0" smtClean="0"/>
              <a:t> Reasoning</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8686800" cy="1838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33400" y="4916269"/>
            <a:ext cx="8077200" cy="646331"/>
          </a:xfrm>
          <a:prstGeom prst="rect">
            <a:avLst/>
          </a:prstGeom>
        </p:spPr>
        <p:txBody>
          <a:bodyPr wrap="square">
            <a:spAutoFit/>
          </a:bodyPr>
          <a:lstStyle/>
          <a:p>
            <a:r>
              <a:rPr lang="en-US" dirty="0" smtClean="0"/>
              <a:t>Empathic/Transitional/Internalized: “It depends how Mary would feel about herself if she helped or not” </a:t>
            </a:r>
            <a:endParaRPr lang="en-US" dirty="0"/>
          </a:p>
        </p:txBody>
      </p:sp>
    </p:spTree>
    <p:extLst>
      <p:ext uri="{BB962C8B-B14F-4D97-AF65-F5344CB8AC3E}">
        <p14:creationId xmlns:p14="http://schemas.microsoft.com/office/powerpoint/2010/main" val="1078444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Prosocial</a:t>
            </a:r>
            <a:r>
              <a:rPr lang="en-US" dirty="0" smtClean="0"/>
              <a:t> Development: </a:t>
            </a:r>
            <a:br>
              <a:rPr lang="en-US" dirty="0" smtClean="0"/>
            </a:br>
            <a:r>
              <a:rPr lang="en-US" dirty="0" smtClean="0"/>
              <a:t>A Longitudinal Study</a:t>
            </a:r>
            <a:endParaRPr lang="en-US" dirty="0"/>
          </a:p>
        </p:txBody>
      </p:sp>
      <p:sp>
        <p:nvSpPr>
          <p:cNvPr id="5" name="Text Placeholder 4"/>
          <p:cNvSpPr>
            <a:spLocks noGrp="1"/>
          </p:cNvSpPr>
          <p:nvPr>
            <p:ph type="body" idx="1"/>
          </p:nvPr>
        </p:nvSpPr>
        <p:spPr>
          <a:xfrm>
            <a:off x="381000" y="1633536"/>
            <a:ext cx="4572000" cy="2286000"/>
          </a:xfrm>
        </p:spPr>
        <p:txBody>
          <a:bodyPr>
            <a:normAutofit/>
          </a:bodyPr>
          <a:lstStyle/>
          <a:p>
            <a:r>
              <a:rPr lang="en-US" sz="3200" dirty="0" smtClean="0"/>
              <a:t>Eisenberg, Lennon </a:t>
            </a:r>
          </a:p>
          <a:p>
            <a:r>
              <a:rPr lang="en-US" sz="3200" dirty="0" smtClean="0"/>
              <a:t>and Roth (1983)</a:t>
            </a:r>
            <a:endParaRPr lang="en-US" sz="3200" dirty="0"/>
          </a:p>
        </p:txBody>
      </p:sp>
    </p:spTree>
    <p:extLst>
      <p:ext uri="{BB962C8B-B14F-4D97-AF65-F5344CB8AC3E}">
        <p14:creationId xmlns:p14="http://schemas.microsoft.com/office/powerpoint/2010/main" val="408640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PROM</a:t>
            </a:r>
            <a:endParaRPr lang="en-US" dirty="0"/>
          </a:p>
        </p:txBody>
      </p:sp>
      <p:sp>
        <p:nvSpPr>
          <p:cNvPr id="5" name="Content Placeholder 4"/>
          <p:cNvSpPr>
            <a:spLocks noGrp="1"/>
          </p:cNvSpPr>
          <p:nvPr>
            <p:ph idx="1"/>
          </p:nvPr>
        </p:nvSpPr>
        <p:spPr/>
        <p:txBody>
          <a:bodyPr/>
          <a:lstStyle/>
          <a:p>
            <a:r>
              <a:rPr lang="en-US" dirty="0" smtClean="0"/>
              <a:t>The Objective Measure of </a:t>
            </a:r>
            <a:r>
              <a:rPr lang="en-US" dirty="0" err="1" smtClean="0"/>
              <a:t>Prosocial</a:t>
            </a:r>
            <a:r>
              <a:rPr lang="en-US" dirty="0" smtClean="0"/>
              <a:t> Reasoning (Carlo, et al. 1992)</a:t>
            </a:r>
            <a:endParaRPr lang="en-US" dirty="0"/>
          </a:p>
        </p:txBody>
      </p:sp>
    </p:spTree>
    <p:extLst>
      <p:ext uri="{BB962C8B-B14F-4D97-AF65-F5344CB8AC3E}">
        <p14:creationId xmlns:p14="http://schemas.microsoft.com/office/powerpoint/2010/main" val="222738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t>
            </a:r>
            <a:endParaRPr lang="en-US" dirty="0"/>
          </a:p>
        </p:txBody>
      </p:sp>
      <p:sp>
        <p:nvSpPr>
          <p:cNvPr id="4" name="AutoShape 2" descr="data:image/jpeg;base64,/9j/4AAQSkZJRgABAQAAAQABAAD/2wCEAAkGBhQSERQUExQVFRUVFBQXFxQVFBUXFBQUFBQVFBQUFBUXHCYeFxkkGRQUHy8gJCcpLCwsFR4xNTAqNSYrLCkBCQoKDgwOGg8PGikgHBwsKSkpKSksLCwsKSkpKSksKSwsLCkpKSwsKSwpKSwsLCwsKSwsKSkpKSwsKSwsKSkpLP/AABEIAKgBLAMBIgACEQEDEQH/xAAbAAACAwEBAQAAAAAAAAAAAAAAAQIEBQMGB//EADcQAAEDAwEGBAQFBAIDAAAAAAEAAhEDBCExBRJBUWFxIoGRoROxwfAGMkLR4RQjUvEVYgdTov/EABoBAAIDAQEAAAAAAAAAAAAAAAABAgQFAwb/xAAnEQADAAICAwACAgEFAAAAAAAAAQIDEQQhEjFBEyIyUQUUQmFxkf/aAAwDAQACEQMRAD8A+cgqJKUoWls0R7yCkE4TGEJoCAkBJACaJQIEAoQmApTBThIhAD3kpThIhIACAm0JgIAkXDgkCiEgn2RQFIrpQpFxgK6NnD71XO8sx7HsosokqzT2bvcRPKD8+KlVuQwxuggDrvcJ+fBB2o39IMNH5QeH1VO+U/8AaQdids4zG80TzKhV2a9uo/1zS/5EuHDd4xjTh01HquVO9dLpJiRuyZIOdD2wua5Vph5EKlOMKC1jQY8SXEO0kx/9Dh3WfcW5aYP31CvYs05PXskmcUyokoldtkhpwkgJgCUKUIKiIRUYUwmUaAiFJIptKQmBSAUiowkIhCRTShT0dACZQUSogMNTakFIIEJKFMhRQJAFKVGFIJoYJhKEwmAlLdSKkgRGEwUIhIBwohSCRCBFqyZEu5acp4LlXe4ZkkCMgwJn3Xe13d1xdwEgc1UuqjnODGkHT3WZyX+7IP2cbl+67PmO44qTaOrmicfYW+NhNMNcIfInk4E/mHyXr7T8PU2tgAAdlReRI6TgdHyioCR+Vw5mMEqsah4zHKNOq+s19j026NHovLfiPZjYwADz0ROVNjrA5WzyH9SczxxMnRa9O8D2DeBBA1EmYHJZtfZzgN7goU6nDT5runrtHDtF75fREKFu8loJnSM/MdF0WxjrcpnZMQThACbQpjCEiFKEyUiJAJhNJABCAhIpCJIISlEoA5hSASCkpomRIQApEpBRYDQShBCQBKAEQpBCAUICk5qN3CfoQoUoQxhKZCaAihNEIAUJkISSAAU0AIITA7Wbg10u0yIWjsmzBucAYE9J1CyqdAvwNYn0WhsW8PxRI1hoWTy1qmQX80euoWznvaXQA3IAnJOMk8F6NgG6NAsSyeJyQFpCs0D8wnusjtmktHO6Gq8ztyz+IwjTqvTPqiDvLze1duUgSBJKnCfwhka12ecr2m62JnH2VhVYB4zyC9DXuA7TC86aZ+J5q3BRya+F1zYgckoUqg07KK28P8ENegQChS3VMZAlDVKEkABQCmEJCBRhSlEoERKE4USEEghKFIFNT6GRhMBNBSAEgE0wloBKQU2hXre2D8DVRqlPsCgcqzTty5pjULpW2eWzOI4fJT2aSD05qF5E53IaFYW0lcqtsd4jkvTUDRYZcRJ4D0VoXNBxwGzxKzL/AMh4VvxZ2nFv6ePFmc8hkn6Lg6kvbG03xiGtny9eKqbR2WwgQ4QPdTj/ACMN6YnhaPIwkQtW52S6cDHyVC6obri3ktCMk36OTTRxCbgiE11EWLBwE5zBV/Z1DxMcQcu065z7LIXqdm+OnSP/AKngHnuumD98lncydLyHMJvZZuLRxjdBJd1gDus612VVDzvOg7wAGsjjx0Xr7YBwj0XGo5rTAALuY4DqslW9aLf4lvZT2nigM5z+y8yzY4eAQ4tfOucjpC9RtekPgkzoVlbMuADDvIpy2kRuU60UauzHNBnPKRBhYjLfxPPBuY6u+yvWbVrYgLz1Wq1rHTq4wOui74n+y2cMkynoznukykEyEQvQr0QAo3kkEJANIJpEJCBCEIGCaSaQAQoqRCYQxEYSTKITJAE04QgAhBThCAOlA5WpQtQ7Rwae+P4WQCptqLlkhv0wPW/8Y+tTAdh7Ih/+Tc4JHETqoV7FwdToMANSo4N8yde37Kt+H71xdBMgDJ5ALXF62leUaznAhsk9JbGnmsPJV48v46fXsseDudyuz1lT8J0rO0e9lMVqrWE7zhJc7twHRfPbC5N457XMa1zRIc0QB0K+iUP/ACCypVbSbTd4jhxIA0kmFOvaNklrWidd1oE941XDk87Dg6rvZU/0+VP9uj5/sXZlWsavxHmnRtwTUeBJgZ3WjmYVvYVO0vHupMpVWOa0lrzUJLgNSYwCvUUqgoNqN+G1zKsmo0z4pG6c9lV/Du0LGgXiiz4bzh284udHIE8FLjZsOVfoLIsm+zym0aD7R+447zTO64jjyKwr22IMnO8SvWfjm/aWSCJ32x6rHqND2AuIbjWMx9FfxZPxX/2Tx7qe/hgFqiSrFxUGg09yuELWTASvbNuyx2uDAcOBEz6hUgFNqhkhXPiwPe0qxC5C5aN4Tk/mJ+XZZ2y7zeYJ1GO8Y+SvNsqbxvR4pmeK8858KaZaVeWiveU2Fkb8DkDieyyRXDIAIP3wW5d1wMb59TyjkscMG9I0AOf5K6L0RtJfR3bpAnUiVhV2AunliPf6rUubkuPkAOwVGps54G9EtMmRnjmY0j2VnjQnXZXp7KhQQpbqRC2UIgUypFJAyAUkEJQgAKYQUBIBlJSUSgQSnKiAmkMSE00DBNIJpgNJMNU/hFGxEAFYs7U1HhrRklStLdpPidA6ZPovSbPqtptIpMIMZe7WOg4Krnz/AI56XZ1xw6eimXig17Bk48XsRHDKo3dzJBnPGdVm3d/DiS7JMqncX7SRM+ixPGsj8q7N5Xiwz49I2W7QcDIJB4GTOequWv4qrt0edZgmQfJeXO0GnEx5J/1o4EeahXHVfykj+XHX1M9TV/GNd8yRnoPZYd1clzt79XE8VS/qscFJ9z0CMeCcf8Voi5j4i2JcQCTqvRXVgHsG6cgDHArx7bpbFnt2A0HMfJdlVRSr+jheFXOl7I1LcgwpG1JIDQSToAJJ8gvR2X9O8b7y440+QwoXW0YbuUwGCOGpHU/RaE8xVrRmZsVYk9oyqOxozVcGc2iHPjqJhvmZ6LZ2fStmvb4JABcd/JIGRPATk46LztcnhpyXOleEOnyPmCD81KslUZVZKr6bjtp/FcXaSdAAGtH6WtA0AEKzbXm66NJ915rZ1fJHUH6H6LeYA4ZWbfs1YncrXw0buq3jE81hbQuB+k6q7V2aCJ3j5krPZbicInQrVPo5UaeJKVrdPa4hhiHh85mYaI5Rn3KtVWwFx2XS3nF3AmfKcfJvoukbbOOXUR2al/8ACqATSaDxcyGk9YGJ8lnV/wAOOjepOFQcWgRUHdh18iVpmhJXW2oGYyORWhN1PpmXHIqTyD2ka8FzK+iVbRlVsVqYf/2/LUHUPH5h0MrFuvwS4yaDw/8A6O8NTy/S71HZdpzp+y5HImjyiQVm6s303Fr2lrhqHCD7rgQu6eyynsSRThBCYxSmkkgBynKAEoT0BKEI3kJMYJpKTWylsRJi1LQyIcJCq2dtJk6Lftd0CSJhUeVmUou8fE6ZUbs9s72WjOudBw6rrUv2spmAcgjKr7TvIOcDUD2PZYl9tDwwCZknyWNWTJl6fo15x48S8tdmPtU+M9gqBeVYvKskdly3MStLGtSjznLbeWmjkXlIPK6lqgWLoU+yIqHmuguzzUYUS1JpMnOS49MstvRxVykZhZIYtSxaSBHBcMkJLaNXhcisleNHrLRm7TGZ7e677kiVQt7mKUQI3SPPurGz6ktHy5KpjfekWOXi1PlTb/o51KKrC1nTVX6zlyoGHd1oI8vS0zMYwsrCdDHof5+S9FbGDCqXFqHZ4ifdW6Dt4NPEYPcYKq5Z0zV4teUjuZOJIHRSp20CVdo2ocZK6VaI3cafRcd/C14fTCvZMNEy7gNY/nRei2fsf4bAOOru/IdkbG2Z4/jOHSmDqB/ke/Dut009BzV3FOls8/zM/lXjPoym2cGFaNjgQMhdqrIeFbbTj64XYo7KTGyNMrlUYQZGnEcuq0TT5YBXM0sIDZk7Rt212htXxD9L/wBbex49j7Lxu19iOok5D2TAePaRw/he2vmx4fM/RZj6O+Cw/qEefBdItyW8GZz18PEIhTrUy1xB1BI8xhQBV41kyMIhMpQgYApyhCewGQmlKaBgrljQ3lTWhYVIXHK2p6J40nXZpNtwBBx9UrslrTAxGOnU8ZXVtLeBdy4lVryvjPLTge6wM10+jdwQl2YlWq5+DJVarbkObIlW2syTw5aKu53i4qEvXona/szto258MD/S41HDDRmNT1KvXFydxwGpx5cgsYYKu4ttd/DF5kqa2vpvUrBobpJ5lcLjZ4OmFoWzt5gPRQcFz8nv2av4MThLS0Vf+MZHFZ19bbmmi9AGrK2uOCnFvZU5XHx/jel2jMC1tkt8JVG3oEnRb1nbCIGI17pZ7SWiv/j8D8/NkzX8IC60bgA/yqpYpbqp9Gw+0bXxAQuRC50XYXSVfxPaPK8yPC2mWKb8KVA7ryP8sjuMH6Kuwq1TIOvkeR6Kdx5Iq4czxVv4Xm1+AWtaW2Jd5D91lbPohuSZPOPpzWzSqLnGHXbOnJ5zpeOP/wBLlLWSrIGf9rhTeuzXqwZBzvho7qrLYhQcN4EFcLapHhOo9xzQBZHdcy7EnzXQuz3Cr3boG7z7dz8kCKNVskk6nP8ACzbkZWlVfJHUKhd8UzrJ5Tb9P+6T/kAfPQ+4PqsyF6DbFvvMBAy13s7+R7rAIVzE9o2cNbhMUJQmiV1OwJEITQAJgJBMFAwVy2IlVF0pvhQtbQ5embTLsNGfRVqrviGdM6LjTEru+m1uhysrLilL/k1cOWt++jPru8ZHsqdx2V+tSBg8Z15rhWbjmTyhUNeL0y/tWtmeaHJcjZzqIPNWzTK606uM+66eTXo4OFXTIWPgBGowuzqg5qtVcudMTxRt+ycNStF34mMKNRrTqBmFyrGAEmvkffBR99g2iTngDAhSpVCBA7nmqzyF0oVYwfXkm10Ca2W/hg6HKTmZ8woMe2ZVhgkrn9C6Xiy5TGF0ChSC7wruBaR5rn2qrZFoVin2XJoXamrRksu29SFpUKowsmiVoW6Dm0a1KoFabUVCi7mrTX4/hI5M7fF4lVrhwJ5Rof3XfeBXOqQExE6VaSJifYqttCrFVgngVXuKoblvpz7dVRvtob9Sk5p5CepQPXZZNSHEdPquF8PkulFu9WMaBO/Hi7JkkZFQS145tPqMj5Ly9U5XrAPEvL3dPde4ciR+y74PbNPi11orlEplIhWS6EoQCmpDCEAIlNRAaEgmgR0bWI0UhXK4oUHCZJU0XaglmFxs7EveBoOJ6KNJy09i1B8SHaFZmfjNbpF/HyP1SMq7sfhuOpHDlCpPqwdF7nbdoCwGAciOWF5jaNjx4zpy+8rOmv7Lc02ZdRy4jWVcqU5ZHJVvhrqmTZL4s4hQ34wpNYQokoAg506KbQoFqk12vUJkBVK0R96rTsqu8FjVld2dU0HT1XWIVIz+Tdz2jfpdV3Cq0Hq2wKxM6Rg5r83snCm0Ia1WGUlMrsdNqv0OCrMardF6CLL1Iqw3zVVjuK7/ABEHNkn0zwJXGo9w4hw9EVasLLuqg5epKASFePPKOn7FUdjeN28f0l7s8z4W49/NN2Vz/DzjvVG8R1zBM/umS+HpNmUok8eKq1BLnH7K0G091kDU6qs5mqCCMeuzKwdts/uk/wCQB89D7hejuWLG2+yWMcOEt65z6arpjeqL3GrVaMMpFNKFbNMSFKEQgBQpIQgBJoQmNjUmhCEmNFmnbn1jJ4CJz7K7ZUACDqfZo59ShCys+WnL7NLDjlV6NSntDIaRIzryjJKyNsubkgbojE49OfkhCx4pukaN4lK2jz4ryeiA6UkK40V0QLiue8hCaE2DnwEFJCYt9nOoUrKt/cCELtBS5Xo9PbLQpNQhWEedst0aat06aEJnBlhtP7ldRRTQggThP4hH2EITIletWlZ9VwJ1nshCCaE3pgKhsl4ZdEHR4idJI0+qEJDS2eujo71CREDQDqShCZyU7ejG2jeNBOd49NF5jaV055zoOHBCFHBbrJo28WCMa2vZSlCELSOwpQhCQ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5" name="Picture 3">
            <a:hlinkClick r:id="rId2"/>
          </p:cNvPr>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447800" y="1981200"/>
            <a:ext cx="6395357" cy="35814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78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Altruism in Children</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64008"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447800"/>
            <a:ext cx="5715000" cy="41880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524000" y="5657671"/>
            <a:ext cx="6705600" cy="1200329"/>
          </a:xfrm>
          <a:prstGeom prst="rect">
            <a:avLst/>
          </a:prstGeom>
        </p:spPr>
        <p:txBody>
          <a:bodyPr wrap="square">
            <a:spAutoFit/>
          </a:bodyPr>
          <a:lstStyle/>
          <a:p>
            <a:r>
              <a:rPr lang="en-US" dirty="0" smtClean="0">
                <a:hlinkClick r:id="rId3"/>
              </a:rPr>
              <a:t>http://www.youtube.com/watch?v=aS-QLB8ELyk</a:t>
            </a:r>
            <a:endParaRPr lang="en-US" dirty="0" smtClean="0"/>
          </a:p>
          <a:p>
            <a:endParaRPr lang="en-US" dirty="0" smtClean="0">
              <a:hlinkClick r:id="rId4"/>
            </a:endParaRPr>
          </a:p>
          <a:p>
            <a:r>
              <a:rPr lang="en-US" dirty="0" smtClean="0">
                <a:hlinkClick r:id="rId4"/>
              </a:rPr>
              <a:t>http://www.youtube.com/watch?v=Z-eU5xZW7cU</a:t>
            </a:r>
            <a:endParaRPr lang="en-US" dirty="0" smtClean="0"/>
          </a:p>
          <a:p>
            <a:endParaRPr lang="en-US" dirty="0"/>
          </a:p>
        </p:txBody>
      </p:sp>
    </p:spTree>
    <p:extLst>
      <p:ext uri="{BB962C8B-B14F-4D97-AF65-F5344CB8AC3E}">
        <p14:creationId xmlns:p14="http://schemas.microsoft.com/office/powerpoint/2010/main" val="221241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Kohlberg’s Levels of </a:t>
            </a:r>
            <a:br>
              <a:rPr lang="en-US" dirty="0" smtClean="0"/>
            </a:br>
            <a:r>
              <a:rPr lang="en-US" dirty="0" smtClean="0"/>
              <a:t>Moral Reasoning</a:t>
            </a:r>
            <a:endParaRPr lang="en-US" dirty="0"/>
          </a:p>
        </p:txBody>
      </p:sp>
      <p:sp>
        <p:nvSpPr>
          <p:cNvPr id="6" name="AutoShape 2" descr="data:image/jpeg;base64,/9j/4AAQSkZJRgABAQAAAQABAAD/2wCEAAkGBhQSEBUUEhQUFRQUFBQUFBQVFBYXFBUXFhUVFhUVFRcXHyYfGBkjGRQVHy8gIycpLCwsFR4xNTAqNSYrLCkBCQoKDgwOFA8PFykcHBwsLCkpKSkpKSksKSkpKSwpKSopKSksKSwpKSkpLCwpKSkpKSwpKSkpKSwpKSkyKSwsLP/AABEIAJsBRQMBIgACEQEDEQH/xAAcAAABBQEBAQAAAAAAAAAAAAAAAQIEBQcDBgj/xABLEAACAQIDAwYJCAgEBQUAAAABAgADEQQSIQUxUQYTQWFxkQciMnOBobGywRQ1UmJy0eHwIyUzNEKCkqIVJHTCFlOTs/FDRFSD0v/EABkBAQEBAQEBAAAAAAAAAAAAAAABAgMEBf/EACcRAQEAAgEDAgYDAQAAAAAAAAABAhEDBBIhMUETQlFhgaEicZEF/9oADAMBAAIRAxEAPwDVhHCMUxwmR0ELxBHShRHiMWPgKBHCIIogKI4QCxbSoURwjRHiARYCLCCEIQFEWAhCiLCEKIRYQEhFhASEWEBIRYQCEJEx21KVEA1XVb7r7z2AayWyTdWTfolwlF/xdRJ8Vge1shPYHt7ZIp7fDC4pViOIVWB7CrETE5cMvTKX8rcMp6xawldT2yv8SVUHFqZy/wBS3A9MnU6gYXBBB3EG4PZN7lZPhCEoIQhAIQhAIQhAohHrGCPWQPjo2LAcBHxgjxAcscWAFzYdvXoIiiDoCLHdAibNxd1sz5m52smtr+I7C2gAuFtLASnwGxkQEqF1d3FwSTmYtqSby0w58UcOjs6IV2EcBI9bFKnlE63tZWY6fZBkR+UFMdX2mRPU7A+qVNLS0LSq/wCJKX0qf/WpfAmdaW21bcV7czW78lvXBpYWigTkuIP8SkdejL3jXvE6gwmiwEIQpYCEWAQhCAQhCAQhCAQhCA1uqYR4TeWmKTFBadPxlRro+GqggKbllYtZ013gD2TeZ5/a+xDUqkpVGHFTKlYpTTnqwAJCLUbyd++xNhpbfOfJx48k7c5uN4Z3C7xuqwDY229rYsMaCjKhUFubULmdlRUBbexZhp0bzabDyS5G4hcOlSviSK7qGPNoqqtxcKStsx4306p6zAbLQUlTKoVHYqFUKoy1CV0Gl9BfiRGbQwJaoppV2p1UW4p3BpOt7fpKR6DuzCxGmvROM6PgnphJ/Xj9x1vUcl8XK15HYPhKpiu2FxpWjXSwzNZQ1wCM3QD1jTsnscEQK9RVvlC02b6Ods27rKgE+g9M8H4U+QYxyUq7A0mpqy1SiB3F7ZdB5a5r9drbtZd+CulUTALTrEM6MwzA3LLc5GJub+KAB2dU7THWnK+Zt7Gm1+8iOnOl09pnSdGBCEIBCEIBCEIFEpjpzEfIOgjhGAx4gOUToIxZxXEkk5QCo0v0k9OXs++BLEZUcaA9MKVUNu9PEds54wXAAGpIA6uJ7gdJR3qbj2W79I+mtgBwAEiYPDjKGJJNum2h7ABJgkVGxigsimxDXBB3G1jadqOz6am606aniEUH1CR8cbPTY7hc6Ak70GgHbEq7QGZT44CmzAowzZhZbAjW53SosAoHQB3Cctovak+uvNubdi/+JCxmJY5DzbjLVTLmIGYtdRuJsBfW49Ej7XFQsPJUmjiFG9huQk9HQAPTILp28S/VeObffvnAn9CPsL7BJVpQkWIBFgEWJFgJFhCAQhCAQhCAQhCAkg4ytTUK1TJ+08RntZWN0VgTuNja/wBa3TO20cQadKo4FyqMwHGwJnzpyHxNLH7Qq/4tX0Sm7UudqkIGDjxRc+SFzeLcSNSbfR1F18kG5G/qvx4E747mVzZrDNbLmsM1r3tfhfomOct+RtLDUBj8DjvkzJTD00FRylbcU5u7FgSpAt4w1G4XnpvBv4TExtG1Z1FdVZioWzZUsCTY2JNxuAvfQaGEsev2xhhVQ02RnU+UFKa6GwOYjTcendrJGDoFRdt9lW172Vb5RfpOpJPXK/k3tc1lqhyvOU69ZSoIuqhzkzAcFsO0S5lQ1OntMfGiOgEIQgESLCAQhCBQR4M5idUWQPUR4jA0hVcUHuA1kFwzjTMRvVT7SOyA/GY4AaAkbvF3seAPQOJ6rSBV2jUsMrUqROgUkHsAGpP9PdFWkpYXAZSFABAKr4pyZRu6LemWOD5tSFAUMQSoAAJUW9mYCRpT1dp1UceMKh0zBaTXUEgZiyiwUb7ML6emXq4i5W4sVaxHR4ymxB6VPQeudXU71PRax3dvUZQrQbDhFWnU1JBzVVYne7MN2W1rgCwvYAC8qPQ4TyB1XHcSJ3Eq8NtRFDc4wVVb9ofFTXxrEnyTY9M7UdtUWICvmvuIDEHsa1j3yh+1K4QK5tow3kDeRpc9kiPt5Wt4o0IIuxGo3HRSJKxtYFQEN2zKbDfYMCdOydn2hl1qKUX6bMmUX3ZtdJBEpbZL+QitY9ArsLjr5oC8TE42sUYGja6kXsTvFuqdqW2qC3vXo+U2+qnSb8Z0xe1qPNsRVp+SSPHXh2wjjWr1ii5UVKd6YJc3dlzKDZV0U9pPZLiVmJxtPmL84nkgjx16LHj1SV/idL/m0/61++USYSG+2KI/9RfRr7IwbZQ+StVuyjUt/UwA9cCfFkVcQ53UyPtMo928W78UX0FvisCTCRhn+kh/lI/3GBq1B/AG+y/wYD2wJMJCbaqL5ean9tSB/V5PrkqnVDC6kEcQbjvEB8IQgEIRBAGW4sdQd4mHcuvAqecNTB5qjOS3MiwZbnUgnxcoJA6D2zcZUbMqF8XimPkoaNBR9lOdY9t69v5RJWsctMCwfgH2nUuX5qnl3CpVuTpfxcga3DUialyF8EVHA01ao7NiCDndGKLqPIUjxrDjcXmhRY0XKq7F7DpOiqBkKC1N6fi1Kf2GG7sNwekGRtn7UqJVGHxNucNzRqqMqV1GpFv4KoGpXcRqulwtzIe1dmrXpFGuNxVhoyONVdD0MDqJWUwxZX7GxjOhWpYVaTGnUtuLAAhx9VlIYfak+AsIQgEIRICwhCBQqOMZicYEAzHfoqgEs3UqjUxKj2Um17Amw3m3ROODBKhnCioRrlNxxCgm1xIrnzb1f2l6VM/+mD47/bYeSPqr6TE2lhDUC0FsENi5XSyD+EAbixFtOi8nq19/pjMBUzLn+lr6Bu9UCv2th7NTK+Koyg9A/RuGUe3uk/CUwzrVG7IUHpKf/mdKuGDqL9Go3HvBBBnGjswLuaoOxgi9yDX0wJOEwZWpVqFrmoVsOhVRbKB16kk9fVH47BrUWz+SCGN+kKQ1ieFwpPZIqq4P7Qt2FCR6Cuvf6I6lhs7Zm8YKfFVmvY/SIAAvw0gPp4Ok7moUBOlmZb308pQd3Rrpe0l1qSstje3HW4PQRwIjrnq9c5VXzHIeka2J0XpPRbgIQYSp4mdiDpvvcW/E69wjuZD6vlI6FNmA6z0E9fdG0aFmO82I324b+s62vvkkVDwPq++ALTW1tOzQCK1NSNSCOsgiLzh4H1ffHBzw9kqOSYOmNyoD1Kl/UJ1VB0A934R1zwHf+EW56u4wpP6oadfpvFseru/GF26u8/dABb8gmOv1eqIC3Ad/4QAPEd34wAuPyDAW6oa9XrEGPFb9xgLl65CrbIpk3C5G+nSJRu020PpvJQIHV3iPseiBARqtPeeeXjYLVHaNzei0m0MQHFx0GxuCLHfbXtjaj6dfR1nosZHqUcq3esVA3kZFBPTcsDvgToSv5m5vTd828sSSpHA307pNpHTXiYDzKbB+LzbKdKtesWH0s/OFb9YFNRLmeewlT/L4M3v+kS5P1kqj2kQPRQiRYCThhTbMv0W07DqPaR6J3kWq2Wqp+mCnpUF19WeBydcmJDdFVCh+0l2TvU1P6RJ0h7X0pFxvpkVB/IcxHpUMPTJZbS/RAfCESAsSLEgLCJCB59TI6jI+XobVD0A9KfEfhO9MwdAwsRoZlSVdVYDysrW7jHYNhlAG6wsOr86SLRrNlBKl1IuGXVx2jp7R3RgQOTzdSx1JW2oPScpsynuvKLJbqLaWHSTbTrnHPn3XI420/lXh1mRhs2/7V6rjhey+nKbnvksnKtkOu4AjdpcnjuEIjMzBtGuLgW9NiQN2hlrTFyfzulbhKOt77uO8t9LsA3dZvJ4HFQeyx9sLXbKeJ9UgVQyMzFjcnS3Qu5Rbje2vVJQI4Ed/wijKT5Wo3a/fKyXCU3C+NbMSSdd1zunex4ju/GMUfWP9v3RSB0k/1WhXSx4ju/GKA3EdxnHMnEd94oZPzeVl3W/Ed0dlP0j6pwDr+bxysvH1mRXXJ1nvi831nvM5Ky/S/uMcMp/i/u/GUP5vrPfFydZjRTHX3mLzY6+8yBQp494ELnhAp1nvhr2wDPx07RC3D1QzcRb89U5YioFUt07hbeSdANOJgcccQbK5GS4LE6DTUXO4bvWI2nWoqbmoHboJYMw6hbdH0cVZbFWdrkeKujEGxNzoNdNT0ToGqW0RVPRdrj02EK6isCCRrbT0xyLYfn0zhgsNkUDfa5JtbMxN2a3aTJMAnlsE/wCr8Mw1tVw5v1HEKp9TGemrPZSeAJ7heeT2ZUtsagxPkpQcnqSqjE9wkqx68RYkj43HLSW7egcYtkm6Yy5XUdqtTKCeAvPI7a5QsCpAFkcMB03F+nsJHplth9vJXp1QuhQag9d7H1Tyu3qYK3E8fPy6x3jX1uh6ad9x5cf9e3pY5KlFWJAWogOvWNRGbIq5sMl94TKe1fFPsmdbH2yWenRJ0Wmwt/O3wKz0HJrapSo9Fjobso6+kfnhGHUzLX3Tn/5148Llv08/h7RWuIshYHFXQdgkwGeuV8rR0IkJpBCLCB5ilVHEd4nRao4jvE8jHTKvS7NqAUUBIuFAOo3jQ+yd6iIws2U8LkXHYd4nkGo31BIPEfEbjOZxBU5SA3WND3HT1yj2Iw4Hk1XH86t74J9cbVokFTn5wC91Z0XeP4SqjXtIGs8p8oHTde0fHdOqODuIPZYwLs1MzhadcUjvKVE8e31cxsR1i8tqFJUFg2/eS288d88eyAixAI4EaTmMIvRcdhIHdugr3QZfpf3fjFzj6QPbYzw3M/Wb1H4RRTP0j3L90qae4uvSEPYV+MVaqcAPQPhPCpfcSL/Z39Yjgh4/2iDT3YxS/SEX5SvH8+meFCHj/aIc1xJ9nsg0958o619LD4Rwq/WXv/GeBOHXh6zE+TLw7ifvg09+Kg+mvq++AccU9X3zwHyYcW/qPxiil9Y+o/CNmnvw6/V9DCJzy/SI/m0+M8FkboYelfuiAtwU+kj4Rs7WgCsOiop7bfAxflPHL6GHxmf3b6I/q/CAVuAHpv8ACE099Vx6BSS4AGpude6Q0Yu3ONlUjSmhIut/43+tbo6BpPHCmBqTe3oA7ItIbyencOqGmg02RQACLAWGoga6n+Id4ngLRYRoHPLxHeIc8v0h3iZ/aLaB7XaeIAoVSCP2b9I+iZUnCquyeaBHi4PKBcXuKWnpuJ5rFsBTY/VPstOFXHoEO/yT/C3DrEitIw+KBRTcaqDvHSLyh5T1Q2gI0HETz1JgQLEHQbrGcMWmvonLlx7sbHfp8+zkmX0ceT+KyY0qfJrIyHhcAsD6j3y+bCK9LUjvnlaqZXVuDD8ZOpsDe1iJ4+Pg1j25Xb6nN1lyz75Nen6Ue1l+T4mlVXcHyt2NpfvtPR45yrpVToIb0dPqlRjadwROmAqZqdjvGhmJ0+vErvn1tyxluP2en2Jyjpv4gbUX0Om6enoY1SPKHeJklUlKlx0+2XNCtcT18W5NWvk9RjjveM1GmLiF+kveI7nl+kO8TO1aPE9EePTQeeX6Q7xCZ/aEqIUURojhClldtaoy3K78pI9CPLCV22R4hP1G/PrgZPs7l3jWrUw2IYg1EBFl1BYXG6XXhE5TV6OMyUahRObQ2yrvN7m5F54PA1glWm53K6Mbb7Agn2S55bbep4zFc7SDBcirZgAbi99xPGUaRyF2o9bBK9WoTU5xxfNY2B003eqeoeoFF2qWHFitu8ieS8GdMHZov/zKntHRuma8pdqviMU9z4ocoi7lUA2Gg0vxMDdsPjFf9nUpv9kg+6Z1qFrG1r2Nt++0wHaGEq4DFFFe1SmVIdCRvAb4za9j41q+Dp1SdalLMR12149MgzfBbc2q1emGatl51Qb0xa2YA9G615rpq2FzYW38P/E+d9lH/NUvPJ74mt+Etj/h9W+/PS7s4PxMD1nyga+MlhqfG3dvCNw+MWpfI1N7b8r5rdtrz552bha1TOtEMbU2eoAbeInjNfiN2ktOQWPeltCjkNg7hGHQytoQfb6JRuz1bb8o7Wt8I35UPpJ/WPunj/CRyfrYtKIoqrFGctdrbwLb+yZVtnYtXC1BTrBQxGawYNYHde26B9EJVvuynsa/wj7nq7/wmbeB2kVp13YWVmRVPEqGzW7xNF+UD82++BA5TYx6WDr1EOV0pMysN4IG/UTGl8IG0CbDEOTwCrf2TW+WFcfIMT5l+kcJjvIlrbQw3nR7DAstn+E3G0nBepzi38ZHVdR02IAIM2DZ20RXppUQnLURXGgvrc23dRmJcvrf4liLC3jjT+RZq/II/q/D+bPtP3wPArt7aprgFq+XnLW5sWtm+zwmncq8Y9LBV6lM5XSmxUjoI6dZglE/5keeHvzdOW3zdifNN8IGfch+WeLrY+lTq12dGz5lIXWyMRuHECa7MI8G/wA50O1/+200Lwp7cqUMKiUmKms5UsNCFUXIB6L3AgesfalJWymrTDcC6g915KBvPnPDbFaphq2IDDLRamGBvmbnDYET2/gh2/U55sMzFqZQugOuUqRcDgCDu6oGm7QIyEZlBNiLm24g/CVWNxCikTUKBQCDd1seoH0zwvhoP6fD+ab354Y4SscOKhDGgrlAb+KHIuQB2dMmllbRSylS2YZdPGzadHTuk3ZldWByOri+9WBt3TDMJz9Sk9NCxpp+ldQfFFtM1paeD7GsmPpBSQKhKMOggg7/AEzzziyl33bdviT6NfxrADUgDrnHZ2JUBrsthqTmFh2meY8Kw/yqedHutM0wtCo6VMlyigPUAOlhuJ49Ms49+dumXLr+Om6VsUji6OrDirAj1SJsnHIarqrqdxsGB9kxrZLVmc0qBbNVGQqDbMN5B7ozAYl6NdWUlXRx3g6gzXwvO9p8fxrTbtoC9/VFw20URfHdV+0wHtkflNiDSw9SqvlKhYdttJj+z8C+Lr5S4zEMxd7kaC+sxhj5ta5cpqRv2GxKuLqwYcQQR3iSVMwXkRtd6GNpZWOV3Wm69DBjbdxBsZuytO7yO94RoMINIccI2KJUOkDbhtRc/Uf3b/CT5A24P0D/AGX9xoGBYShnqIl7ZmVb8LkC/rlpys5PfIsRzOfP4itmy5d99LXPCQNk/vFLztP3hPT+Fb5w/wDqp/7pR7PwZH9WjzlT3hMjxovWcDfzjW/qM1vwZn9WDzlT3hMv29s98PinVwfLLqehlJuCOMgl4zkliFciq9EPpcPiKebUaXu1901/kzhzT2fRQlSVo2JVgynQ7iNDMW25tI4zFNUVCGqFQEHjG4AUdu6bbsPAmhgadJvKSiA3blJI75Rheyf3ql56n74mu+FCn+r6h+vT98TItk/vVLz1P3xNf8KHzbU+3T98QM75AftcR/osR7BK/kb84Ybzye2WHID9rif9HiPdEr+R37/hvPJ7YG8bS2itCi9VzZUUseu3QOs6CYJUertDG8aleppwUdHoVfZNA8MOPZaNGkDZajMzdeQDKOy7EzPuT3KF8HVNSmtNnK5QXBNgd9rEawN62PstcNQSjT8lFA7T0k9ZNzJk8d4PeV1XHCtzwQc3ktkBHlZr3uTwnsIFRyyP6vxPmX9kxjkP844bzo9hmzcsj+r8T5l/ZMI2XtFsPWSqli1Ngwzai442gXHhC+csR9pfcWan4PT+r6Pm/wDc33TGsVXrY3ElrZ6tVtyDedALDoGgm58ltmnD4RKR3ooU9upb1kwMHo/vI86Pfm68tvm7E+aaYVS/eR50e/N05bfN+J800DJfBx850O1/+209f4Zv2WH+3U91Z5DwcfOdDtf/ALbT3Xha2W9TC06iAkUnJcDeFYWv6CB3wM12VsSvXpVGplRTQqKhaoqLc+TfMQDPYeDLYT0sbnZ6JHNOLJWR21y9CkmeNwe2+bwlfD5b881Ns1/JyG+7pvPW+CHZTnEPXsRTVCgboLMRoONgIHXw0ft8P5pvflCjn/BWHR8rB/sl74Zv2+H803vyhT5mb/Vj3JL7NY+7lyTeyYvrwzTlyH+cMP5z/aZ15Jr4mL/0zTjyJP6ww/nPgZn3ya14xe+8LI/yaeeHutPDcmf3fGeYHvT3XhZ/c6fnh7rTxHJUf5fHf6f4yfK187lyE+cKH2m9xpV4v94fzre9LXkH840PtN7jSqxn7w/nW98zXu5+0bltjFLTw7VH8lEzHrsN3pmRYjbNfGVObpgKHJsi2XTUnM3TpNM5UUTV2dVVdW5sGw6ctifYZkmwtpjD1xUKlgAwsDY6qR8Zzxni125Lqyew2B+90PPU/fE+glM+fNhH/N0fPU/fE39GnS+rgkgxI0NCRXCKsaIommT5yxa3Qg9U6xlbyT+emFQcLsPD5VYUKINlIPNre/HdJOJ2VRqNmqUqbta12RWNuFyI/A/s1+yJ3gcFwqU6ZWmqotibKAB3Ccn2ZSrU1WrTSoAP41Bt2X3Q2tVK0xY2uwHoN7yThfIXsgRcDsDD0TelRpoeKqL9++WEIQiCmwsOCCKFEEG4Ipre++97SXiMMtRSrqrqd6sAQfQY+EiIuH2RQQkpRpqSCpyoouDvBsN3VEo7Dw6MGWjSVgbhhTUEHiDaTIsCPi9n06tucpo9t2dQ1r77Xkf/AIew3/x6P/ST7pYSyr4VRglqAeOaoUt1ZyLd00qmwmAp0r81TRL78ihb23XtJN42XFTCJz+EXKMtSkWcfSN6ep7z3yCnq0gylWAKkWIIuCOBBkA8nsKP/b0P+mn3S52lTC16iqLKr2A4DKp9pmc7SxLPVbMxNiwHUAegQPZ4HZtKmSadNEubeKgG7sE74Xye3XvE4bAoD5CtTXNdhcsx/ituvbdO+F8kdg9ggQaWwcPv5ije9782t7337pOq0gylWAZToQRcEcCDClujoETD7GoU2DJRpKw3MqKCOjQgSYYkWBVVeSeEZsxw1EtvvkEs6NFUUKihVG5VFgOwCdKYuR2j2ybUwyjEIgHinJcXPSdYFVidmUqpBq06bkaAuisR2XEr8bsiiFyClTyXvkyLlvxta156Ta9EJiHVRZQEsO1QT65VYwaGZz9HTjusoov8KpKDlp01zCzWQC44G28SHgdlUke606YYNoQoBHYe+XbiQiP0n54zy71XvykuKyxmFSouWoquN9mUEX42Mr/8KpKGC0qahhZgEUBhwNhqJaPIrzdvhjCImE2bRQhlpU1YbmCKCOwgRtXYtAknmaVzrfIt78d0kJHCZ7q6dsNwj9EqcRsOgKmcUaea975Rv4yxoHf2zjiD40zuyGoZgtl0Q9+ap5vKByLcHfe9peIZUYY/pBLWnO2F8PJzSbSAYRFhOj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209800"/>
            <a:ext cx="7030064" cy="33528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0826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Kohlberg’s Heinz Dilemma</a:t>
            </a:r>
            <a:endParaRPr lang="en-US" dirty="0"/>
          </a:p>
        </p:txBody>
      </p:sp>
      <p:sp>
        <p:nvSpPr>
          <p:cNvPr id="4" name="Content Placeholder 3"/>
          <p:cNvSpPr>
            <a:spLocks noGrp="1"/>
          </p:cNvSpPr>
          <p:nvPr>
            <p:ph idx="1"/>
          </p:nvPr>
        </p:nvSpPr>
        <p:spPr>
          <a:xfrm>
            <a:off x="457200" y="1882808"/>
            <a:ext cx="8229600" cy="4822792"/>
          </a:xfrm>
        </p:spPr>
        <p:txBody>
          <a:bodyPr>
            <a:normAutofit fontScale="70000" lnSpcReduction="20000"/>
          </a:bodyPr>
          <a:lstStyle/>
          <a:p>
            <a:pPr marL="64008" indent="0" algn="just">
              <a:buNone/>
            </a:pPr>
            <a:r>
              <a:rPr lang="en-US" sz="3300" dirty="0"/>
              <a:t>In Europe, a woman was near death from a very bad disease, a special kind of cancer.  There was one drug that the doctors thought might save her.  It was a form of radium that a druggist in the same town had recently discovered.  The drug was expensive to make, but the druggist was charging 10 times what the drug cost him to make.  He paid $200 for the radium and charged $2000 for a small dose of the drug.  The sick woman’s husband, Heinz, went to everyone he knew to borrow the money, but he could get together only about $1000, which was half of what it cost.  He told the druggist that his wife was dying and asked him to sell it cheaper or let him pay later.  But the druggist said, “No, I discovered the drug and I’m going to make money from it.”  Heinz got desperate and broke into the man’s store to steal the drug for his wife.</a:t>
            </a:r>
          </a:p>
          <a:p>
            <a:endParaRPr lang="en-US" dirty="0"/>
          </a:p>
        </p:txBody>
      </p:sp>
    </p:spTree>
    <p:extLst>
      <p:ext uri="{BB962C8B-B14F-4D97-AF65-F5344CB8AC3E}">
        <p14:creationId xmlns:p14="http://schemas.microsoft.com/office/powerpoint/2010/main" val="65181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Kohlberg’s Levels of </a:t>
            </a:r>
            <a:br>
              <a:rPr lang="en-US" dirty="0" smtClean="0"/>
            </a:br>
            <a:r>
              <a:rPr lang="en-US" dirty="0" smtClean="0"/>
              <a:t>Moral Reasoning</a:t>
            </a:r>
            <a:endParaRPr lang="en-US" dirty="0"/>
          </a:p>
        </p:txBody>
      </p:sp>
      <p:sp>
        <p:nvSpPr>
          <p:cNvPr id="3" name="Content Placeholder 2"/>
          <p:cNvSpPr>
            <a:spLocks noGrp="1"/>
          </p:cNvSpPr>
          <p:nvPr>
            <p:ph idx="1"/>
          </p:nvPr>
        </p:nvSpPr>
        <p:spPr>
          <a:xfrm>
            <a:off x="457200" y="1676400"/>
            <a:ext cx="8229600" cy="4572000"/>
          </a:xfrm>
        </p:spPr>
        <p:txBody>
          <a:bodyPr/>
          <a:lstStyle/>
          <a:p>
            <a:r>
              <a:rPr lang="en-US" sz="2800" dirty="0" err="1"/>
              <a:t>Preconventional</a:t>
            </a:r>
            <a:r>
              <a:rPr lang="en-US" sz="2800" dirty="0"/>
              <a:t> morality: focus is on self-interest.  Obey rules to avoid punishment or gain reward.</a:t>
            </a:r>
          </a:p>
          <a:p>
            <a:pPr marL="365760" lvl="1" indent="0">
              <a:buNone/>
            </a:pPr>
            <a:endParaRPr lang="en-US" dirty="0"/>
          </a:p>
          <a:p>
            <a:pPr marL="365760" lvl="1" indent="0">
              <a:buNone/>
            </a:pPr>
            <a:r>
              <a:rPr lang="en-US" dirty="0"/>
              <a:t>1) Avoids punishments – “Heinz’s father-in-law might make big trouble for him if he lets his wife die.”</a:t>
            </a:r>
          </a:p>
          <a:p>
            <a:pPr marL="365760" lvl="1" indent="0">
              <a:buNone/>
            </a:pPr>
            <a:endParaRPr lang="en-US" dirty="0"/>
          </a:p>
          <a:p>
            <a:pPr marL="365760" lvl="1" indent="0">
              <a:buNone/>
            </a:pPr>
            <a:r>
              <a:rPr lang="en-US" dirty="0"/>
              <a:t>2) Gains rewards – “Heinz will have someone to fix fine dinners for him if his wife lives.”</a:t>
            </a:r>
          </a:p>
          <a:p>
            <a:endParaRPr lang="en-US" dirty="0"/>
          </a:p>
        </p:txBody>
      </p:sp>
    </p:spTree>
    <p:extLst>
      <p:ext uri="{BB962C8B-B14F-4D97-AF65-F5344CB8AC3E}">
        <p14:creationId xmlns:p14="http://schemas.microsoft.com/office/powerpoint/2010/main" val="40751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Kohlberg’s Levels of </a:t>
            </a:r>
            <a:br>
              <a:rPr lang="en-US" dirty="0" smtClean="0"/>
            </a:br>
            <a:r>
              <a:rPr lang="en-US" dirty="0" smtClean="0"/>
              <a:t>Moral Reasoning</a:t>
            </a:r>
            <a:endParaRPr lang="en-US" dirty="0"/>
          </a:p>
        </p:txBody>
      </p:sp>
      <p:sp>
        <p:nvSpPr>
          <p:cNvPr id="3" name="Content Placeholder 2"/>
          <p:cNvSpPr>
            <a:spLocks noGrp="1"/>
          </p:cNvSpPr>
          <p:nvPr>
            <p:ph idx="1"/>
          </p:nvPr>
        </p:nvSpPr>
        <p:spPr/>
        <p:txBody>
          <a:bodyPr>
            <a:normAutofit lnSpcReduction="10000"/>
          </a:bodyPr>
          <a:lstStyle/>
          <a:p>
            <a:r>
              <a:rPr lang="en-US" sz="2800" dirty="0"/>
              <a:t>Conventional morality: focus on caring for others and upholding laws and rules because they are the laws and rules.</a:t>
            </a:r>
          </a:p>
          <a:p>
            <a:pPr marL="365760" lvl="1" indent="0">
              <a:buNone/>
            </a:pPr>
            <a:endParaRPr lang="en-US" dirty="0"/>
          </a:p>
          <a:p>
            <a:pPr marL="365760" lvl="1" indent="0">
              <a:buNone/>
            </a:pPr>
            <a:r>
              <a:rPr lang="en-US" dirty="0"/>
              <a:t>3) Gains approval/avoids disapproval – “What would people think of Heinz if he lets his wife die?”</a:t>
            </a:r>
          </a:p>
          <a:p>
            <a:pPr marL="365760" lvl="1" indent="0">
              <a:buNone/>
            </a:pPr>
            <a:endParaRPr lang="en-US" dirty="0"/>
          </a:p>
          <a:p>
            <a:pPr marL="365760" lvl="1" indent="0">
              <a:buNone/>
            </a:pPr>
            <a:r>
              <a:rPr lang="en-US" dirty="0"/>
              <a:t>4) Does duty to support society/avoids dishonor or guilt – “Heinz must live up to his marriage vow of protecting his wife.”</a:t>
            </a:r>
          </a:p>
          <a:p>
            <a:endParaRPr lang="en-US" dirty="0"/>
          </a:p>
        </p:txBody>
      </p:sp>
    </p:spTree>
    <p:extLst>
      <p:ext uri="{BB962C8B-B14F-4D97-AF65-F5344CB8AC3E}">
        <p14:creationId xmlns:p14="http://schemas.microsoft.com/office/powerpoint/2010/main" val="3415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Kohlberg’s Levels of </a:t>
            </a:r>
            <a:br>
              <a:rPr lang="en-US" dirty="0" smtClean="0"/>
            </a:br>
            <a:r>
              <a:rPr lang="en-US" dirty="0" smtClean="0"/>
              <a:t>Moral Reasoning</a:t>
            </a:r>
            <a:endParaRPr lang="en-US" dirty="0"/>
          </a:p>
        </p:txBody>
      </p:sp>
      <p:sp>
        <p:nvSpPr>
          <p:cNvPr id="3" name="Content Placeholder 2"/>
          <p:cNvSpPr>
            <a:spLocks noGrp="1"/>
          </p:cNvSpPr>
          <p:nvPr>
            <p:ph idx="1"/>
          </p:nvPr>
        </p:nvSpPr>
        <p:spPr/>
        <p:txBody>
          <a:bodyPr/>
          <a:lstStyle/>
          <a:p>
            <a:r>
              <a:rPr lang="en-US" sz="2800" dirty="0" err="1"/>
              <a:t>Postconventional</a:t>
            </a:r>
            <a:r>
              <a:rPr lang="en-US" sz="2800" dirty="0"/>
              <a:t> morality: judgments are based on self-defined, ethical moral principles</a:t>
            </a:r>
          </a:p>
          <a:p>
            <a:pPr lvl="1"/>
            <a:endParaRPr lang="en-US" dirty="0"/>
          </a:p>
          <a:p>
            <a:pPr marL="365760" lvl="1" indent="0">
              <a:buNone/>
            </a:pPr>
            <a:r>
              <a:rPr lang="en-US" dirty="0"/>
              <a:t>5) Affirms agreed-upon rights – “Everyone agrees that people have the right to live.”</a:t>
            </a:r>
          </a:p>
          <a:p>
            <a:pPr marL="365760" lvl="1" indent="0">
              <a:buNone/>
            </a:pPr>
            <a:endParaRPr lang="en-US" dirty="0"/>
          </a:p>
          <a:p>
            <a:pPr marL="365760" lvl="1" indent="0">
              <a:buNone/>
            </a:pPr>
            <a:r>
              <a:rPr lang="en-US" dirty="0"/>
              <a:t>6) Abstract, autonomous moral principle – “Saving a life takes precedence over everything else, including the law.”</a:t>
            </a:r>
          </a:p>
          <a:p>
            <a:endParaRPr lang="en-US" dirty="0"/>
          </a:p>
        </p:txBody>
      </p:sp>
    </p:spTree>
    <p:extLst>
      <p:ext uri="{BB962C8B-B14F-4D97-AF65-F5344CB8AC3E}">
        <p14:creationId xmlns:p14="http://schemas.microsoft.com/office/powerpoint/2010/main" val="60990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Eisenberg’s Levels of </a:t>
            </a:r>
            <a:r>
              <a:rPr lang="en-US" dirty="0" err="1" smtClean="0"/>
              <a:t>Prosocial</a:t>
            </a:r>
            <a:r>
              <a:rPr lang="en-US" dirty="0" smtClean="0"/>
              <a:t> Reasoning</a:t>
            </a:r>
            <a:endParaRPr lang="en-US" dirty="0"/>
          </a:p>
        </p:txBody>
      </p:sp>
      <p:sp>
        <p:nvSpPr>
          <p:cNvPr id="3" name="Content Placeholder 2"/>
          <p:cNvSpPr>
            <a:spLocks noGrp="1"/>
          </p:cNvSpPr>
          <p:nvPr>
            <p:ph idx="1"/>
          </p:nvPr>
        </p:nvSpPr>
        <p:spPr/>
        <p:txBody>
          <a:bodyPr>
            <a:normAutofit fontScale="85000" lnSpcReduction="20000"/>
          </a:bodyPr>
          <a:lstStyle/>
          <a:p>
            <a:pPr marL="64008" indent="0" algn="just">
              <a:buNone/>
            </a:pPr>
            <a:r>
              <a:rPr lang="en-US" dirty="0" smtClean="0"/>
              <a:t>“</a:t>
            </a:r>
            <a:r>
              <a:rPr lang="en-US" dirty="0"/>
              <a:t>One day Mary was going to a friend's party.  On the way, she saw a girl who had fallen down and hurt her leg.  The girl asked Mary to go to the girl's house and get her parents so the parents could come and take her to a doctor.  But if Mary did run and get the girl's parents, Mary would be late to the party and miss the fun and social activities with her friends.”  </a:t>
            </a:r>
            <a:endParaRPr lang="en-US" dirty="0" smtClean="0"/>
          </a:p>
          <a:p>
            <a:pPr marL="64008" indent="0" algn="just">
              <a:buNone/>
            </a:pPr>
            <a:endParaRPr lang="en-US" dirty="0" smtClean="0"/>
          </a:p>
          <a:p>
            <a:pPr marL="64008" indent="0" algn="just">
              <a:buNone/>
            </a:pPr>
            <a:r>
              <a:rPr lang="en-US" dirty="0" smtClean="0"/>
              <a:t>People then indicate </a:t>
            </a:r>
            <a:r>
              <a:rPr lang="en-US" dirty="0"/>
              <a:t>what the person in the story should do, for example: “Mary should run and get the girl's parents,” “Not sure,” or “Mary should go to her friend's party</a:t>
            </a:r>
            <a:r>
              <a:rPr lang="en-US" dirty="0" smtClean="0"/>
              <a:t>.”</a:t>
            </a:r>
            <a:endParaRPr lang="en-US" dirty="0"/>
          </a:p>
        </p:txBody>
      </p:sp>
    </p:spTree>
    <p:extLst>
      <p:ext uri="{BB962C8B-B14F-4D97-AF65-F5344CB8AC3E}">
        <p14:creationId xmlns:p14="http://schemas.microsoft.com/office/powerpoint/2010/main" val="3280568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TotalTime>
  <Words>654</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Developmental Perspectives: Maturation and Prosocial Moral Reasoning</vt:lpstr>
      <vt:lpstr>Empathy</vt:lpstr>
      <vt:lpstr>Altruism in Children</vt:lpstr>
      <vt:lpstr>Kohlberg’s Levels of  Moral Reasoning</vt:lpstr>
      <vt:lpstr>Kohlberg’s Heinz Dilemma</vt:lpstr>
      <vt:lpstr>Kohlberg’s Levels of  Moral Reasoning</vt:lpstr>
      <vt:lpstr>Kohlberg’s Levels of  Moral Reasoning</vt:lpstr>
      <vt:lpstr>Kohlberg’s Levels of  Moral Reasoning</vt:lpstr>
      <vt:lpstr>Eisenberg’s Levels of Prosocial Reasoning</vt:lpstr>
      <vt:lpstr>PowerPoint Presentation</vt:lpstr>
      <vt:lpstr>Eisenberg’s Levels of Prosocial Reasoning</vt:lpstr>
      <vt:lpstr>Eisenberg’s Levels of Prosocial Reasoning</vt:lpstr>
      <vt:lpstr>Prosocial Development:  A Longitudinal Study</vt:lpstr>
      <vt:lpstr>The PROM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Perspectives: Maturation and Prosocial Moral Reasoning</dc:title>
  <dc:creator>Image</dc:creator>
  <cp:lastModifiedBy>Image</cp:lastModifiedBy>
  <cp:revision>7</cp:revision>
  <dcterms:created xsi:type="dcterms:W3CDTF">2013-03-18T23:29:33Z</dcterms:created>
  <dcterms:modified xsi:type="dcterms:W3CDTF">2013-03-19T00:27:41Z</dcterms:modified>
</cp:coreProperties>
</file>